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262" r:id="rId3"/>
    <p:sldId id="273" r:id="rId4"/>
    <p:sldId id="274" r:id="rId5"/>
    <p:sldId id="261" r:id="rId6"/>
    <p:sldId id="263" r:id="rId7"/>
    <p:sldId id="264" r:id="rId8"/>
    <p:sldId id="305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5" r:id="rId17"/>
    <p:sldId id="276" r:id="rId18"/>
    <p:sldId id="279" r:id="rId19"/>
    <p:sldId id="280" r:id="rId20"/>
    <p:sldId id="299" r:id="rId21"/>
    <p:sldId id="304" r:id="rId22"/>
    <p:sldId id="290" r:id="rId23"/>
    <p:sldId id="277" r:id="rId24"/>
    <p:sldId id="281" r:id="rId25"/>
    <p:sldId id="286" r:id="rId26"/>
    <p:sldId id="288" r:id="rId27"/>
    <p:sldId id="287" r:id="rId28"/>
    <p:sldId id="302" r:id="rId29"/>
    <p:sldId id="294" r:id="rId30"/>
    <p:sldId id="291" r:id="rId31"/>
    <p:sldId id="295" r:id="rId32"/>
    <p:sldId id="292" r:id="rId33"/>
    <p:sldId id="303" r:id="rId34"/>
    <p:sldId id="293" r:id="rId35"/>
    <p:sldId id="296" r:id="rId36"/>
    <p:sldId id="300" r:id="rId37"/>
    <p:sldId id="297" r:id="rId38"/>
    <p:sldId id="298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2506D-5979-AE48-8FEE-03124EF23EC6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5E9B-B0F0-4F41-B575-69F4BA375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94B78-E708-324B-9F18-44930AE466C4}" type="datetimeFigureOut">
              <a:rPr lang="en-US" smtClean="0"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D066E-37A6-394D-8B11-92F3B8C3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6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565D2-8DE6-F34E-A993-60CCBB78C68D}" type="slidenum">
              <a:rPr lang="en-US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Arial" pitchFamily="-109" charset="0"/>
                <a:cs typeface="Arial" pitchFamily="-109" charset="0"/>
              </a:rPr>
              <a:t>© </a:t>
            </a:r>
            <a:r>
              <a:rPr lang="en-US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N.</a:t>
            </a:r>
            <a:r>
              <a:rPr lang="en-US" baseline="0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 David Milder</a:t>
            </a:r>
            <a:r>
              <a:rPr lang="en-US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. </a:t>
            </a:r>
            <a:r>
              <a:rPr lang="en-US" dirty="0">
                <a:latin typeface="Arial" pitchFamily="-109" charset="0"/>
                <a:ea typeface="Arial" pitchFamily="-109" charset="0"/>
                <a:cs typeface="Arial" pitchFamily="-109" charset="0"/>
              </a:rPr>
              <a:t>November </a:t>
            </a:r>
            <a:r>
              <a:rPr lang="en-US" dirty="0" smtClean="0">
                <a:latin typeface="Arial" pitchFamily="-109" charset="0"/>
                <a:ea typeface="Arial" pitchFamily="-109" charset="0"/>
                <a:cs typeface="Arial" pitchFamily="-109" charset="0"/>
              </a:rPr>
              <a:t>2015. </a:t>
            </a:r>
            <a:r>
              <a:rPr lang="en-US" dirty="0">
                <a:latin typeface="Arial" pitchFamily="-109" charset="0"/>
                <a:ea typeface="Arial" pitchFamily="-109" charset="0"/>
                <a:cs typeface="Arial" pitchFamily="-109" charset="0"/>
              </a:rPr>
              <a:t>All rights reserved.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3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6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-65" charset="2"/>
              <a:buNone/>
              <a:defRPr sz="3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40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40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5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5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1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5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1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719263"/>
            <a:ext cx="4038600" cy="4411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9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5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5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1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1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9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9/18/15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3" y="152400"/>
            <a:ext cx="792163" cy="1295400"/>
            <a:chOff x="5136" y="960"/>
            <a:chExt cx="528" cy="864"/>
          </a:xfrm>
        </p:grpSpPr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2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3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65" charset="2"/>
        <a:buChar char="l"/>
        <a:defRPr sz="3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65" charset="2"/>
        <a:buChar char="l"/>
        <a:defRPr sz="2600">
          <a:solidFill>
            <a:schemeClr val="tx1"/>
          </a:solidFill>
          <a:latin typeface="+mn-lt"/>
          <a:ea typeface="ＭＳ Ｐゴシック" pitchFamily="-65" charset="-128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65" charset="2"/>
        <a:buChar char="l"/>
        <a:defRPr sz="2300">
          <a:solidFill>
            <a:schemeClr val="tx1"/>
          </a:solidFill>
          <a:latin typeface="+mn-lt"/>
          <a:ea typeface="ＭＳ Ｐゴシック" pitchFamily="-65" charset="-128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nthinc@yaho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qcbnef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547" y="466726"/>
            <a:ext cx="6781801" cy="2339599"/>
          </a:xfrm>
        </p:spPr>
        <p:txBody>
          <a:bodyPr/>
          <a:lstStyle/>
          <a:p>
            <a:r>
              <a:rPr lang="en-US" sz="2800" dirty="0" smtClean="0"/>
              <a:t> </a:t>
            </a:r>
            <a:endParaRPr lang="en-US" sz="2800" dirty="0">
              <a:solidFill>
                <a:schemeClr val="dk1"/>
              </a:solidFill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9"/>
            <a:ext cx="6248400" cy="178778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sz="3600" dirty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N. David Milder</a:t>
            </a: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sz="2000" dirty="0" smtClean="0">
                <a:ea typeface="ＭＳ Ｐゴシック" pitchFamily="-109" charset="-128"/>
                <a:cs typeface="ＭＳ Ｐゴシック" pitchFamily="-109" charset="-128"/>
              </a:rPr>
              <a:t>718</a:t>
            </a:r>
            <a:r>
              <a:rPr lang="en-US" sz="2000" dirty="0">
                <a:ea typeface="ＭＳ Ｐゴシック" pitchFamily="-109" charset="-128"/>
                <a:cs typeface="ＭＳ Ｐゴシック" pitchFamily="-109" charset="-128"/>
              </a:rPr>
              <a:t>-805-9507 </a:t>
            </a: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  <a:hlinkClick r:id="rId3"/>
              </a:rPr>
              <a:t>www.ndavidmilder.com</a:t>
            </a:r>
            <a:endParaRPr lang="en-US" sz="2000" dirty="0">
              <a:solidFill>
                <a:srgbClr val="FF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-109" charset="-128"/>
                <a:cs typeface="ＭＳ Ｐゴシック" pitchFamily="-109" charset="-128"/>
                <a:hlinkClick r:id="rId4"/>
              </a:rPr>
              <a:t>dmilder@gmail.c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-109" charset="-128"/>
                <a:cs typeface="ＭＳ Ｐゴシック" pitchFamily="-109" charset="-128"/>
                <a:hlinkClick r:id="rId4"/>
              </a:rPr>
              <a:t>om</a:t>
            </a:r>
            <a:endParaRPr lang="en-US" sz="2000" dirty="0">
              <a:solidFill>
                <a:schemeClr val="tx2">
                  <a:lumMod val="50000"/>
                </a:schemeClr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sz="2000" dirty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lnSpc>
                <a:spcPct val="80000"/>
              </a:lnSpc>
              <a:buFont typeface="Wingdings" pitchFamily="-109" charset="2"/>
              <a:buNone/>
            </a:pPr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93640" y="4876630"/>
            <a:ext cx="63131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Presented to </a:t>
            </a:r>
            <a:endParaRPr lang="en-US" sz="1200" dirty="0" smtClean="0"/>
          </a:p>
          <a:p>
            <a:pPr algn="ctr"/>
            <a:r>
              <a:rPr lang="en-US" dirty="0" smtClean="0"/>
              <a:t>The 7 Rivers </a:t>
            </a:r>
            <a:r>
              <a:rPr lang="en-US" smtClean="0"/>
              <a:t>Alliance’s Revitalize Storefronts </a:t>
            </a:r>
            <a:r>
              <a:rPr lang="en-US" dirty="0" smtClean="0"/>
              <a:t>Conference</a:t>
            </a:r>
          </a:p>
          <a:p>
            <a:pPr algn="ctr"/>
            <a:r>
              <a:rPr lang="en-US" dirty="0" smtClean="0"/>
              <a:t>Cashton WI </a:t>
            </a:r>
          </a:p>
          <a:p>
            <a:pPr algn="ctr"/>
            <a:r>
              <a:rPr lang="en-US" dirty="0" smtClean="0"/>
              <a:t>November 19, 2015</a:t>
            </a:r>
            <a:r>
              <a:rPr lang="en-US" dirty="0" smtClean="0">
                <a:effectLst/>
              </a:rPr>
              <a:t> 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sz="1200" dirty="0" smtClean="0"/>
              <a:t>© N. David Milder. All Rights Reserved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9933" y="1330285"/>
            <a:ext cx="665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Some Strategies for Small Town Downtown Revitalization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582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5369"/>
            <a:ext cx="7543800" cy="1035742"/>
          </a:xfrm>
        </p:spPr>
        <p:txBody>
          <a:bodyPr/>
          <a:lstStyle/>
          <a:p>
            <a:r>
              <a:rPr lang="en-US" sz="3200" dirty="0" smtClean="0"/>
              <a:t>Biggest restaurant challenges in small towns…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4012"/>
            <a:ext cx="8229600" cy="4941003"/>
          </a:xfrm>
        </p:spPr>
        <p:txBody>
          <a:bodyPr/>
          <a:lstStyle/>
          <a:p>
            <a:r>
              <a:rPr lang="en-US" dirty="0" smtClean="0"/>
              <a:t>Small market area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low revenue potentials</a:t>
            </a:r>
          </a:p>
          <a:p>
            <a:r>
              <a:rPr lang="en-US" dirty="0" smtClean="0"/>
              <a:t>Low revenue potentials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quality restaurant operators and chefs probably will NOT be attracted from the outside</a:t>
            </a:r>
          </a:p>
          <a:p>
            <a:r>
              <a:rPr lang="en-US" dirty="0" smtClean="0"/>
              <a:t>High quality needed to draw customers from a larger market area</a:t>
            </a:r>
          </a:p>
          <a:p>
            <a:r>
              <a:rPr lang="en-US" dirty="0" smtClean="0"/>
              <a:t>Nationally, strong growth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skilled kitchen staff now harder to find </a:t>
            </a:r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HOW CAN QUALITY BE IMPROVED?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0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969598"/>
          </a:xfrm>
        </p:spPr>
        <p:txBody>
          <a:bodyPr/>
          <a:lstStyle/>
          <a:p>
            <a:r>
              <a:rPr lang="en-US" sz="3200" dirty="0" smtClean="0"/>
              <a:t>Parks and public spaces are often far better strategic choices than formal entertainment venues* because they …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091836"/>
            <a:ext cx="8229600" cy="3455265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Are usually much cheaper to build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Are much cheaper to operate and maintain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Draw many more visitors</a:t>
            </a:r>
          </a:p>
          <a:p>
            <a:r>
              <a:rPr lang="en-US" sz="4000" dirty="0" smtClean="0">
                <a:solidFill>
                  <a:srgbClr val="0000FF"/>
                </a:solidFill>
              </a:rPr>
              <a:t>Have far fewer user frictions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3709" y="5743210"/>
            <a:ext cx="704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*PACs, theaters, museums, arenas, stadiums, convention centers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017064"/>
          </a:xfrm>
        </p:spPr>
        <p:txBody>
          <a:bodyPr/>
          <a:lstStyle/>
          <a:p>
            <a:r>
              <a:rPr lang="en-US" dirty="0" smtClean="0"/>
              <a:t>Some relevant data…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5444" r="-5444"/>
          <a:stretch>
            <a:fillRect/>
          </a:stretch>
        </p:blipFill>
        <p:spPr>
          <a:xfrm>
            <a:off x="124405" y="1214012"/>
            <a:ext cx="8841120" cy="4739482"/>
          </a:xfrm>
        </p:spPr>
      </p:pic>
    </p:spTree>
    <p:extLst>
      <p:ext uri="{BB962C8B-B14F-4D97-AF65-F5344CB8AC3E}">
        <p14:creationId xmlns:p14="http://schemas.microsoft.com/office/powerpoint/2010/main" val="27608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129127"/>
          </a:xfrm>
        </p:spPr>
        <p:txBody>
          <a:bodyPr/>
          <a:lstStyle/>
          <a:p>
            <a:r>
              <a:rPr lang="en-US" dirty="0" smtClean="0"/>
              <a:t>Mitchell Park in Greenport, NY – year round population 2,200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830" r="16830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51367"/>
            <a:ext cx="4038600" cy="4879560"/>
          </a:xfrm>
        </p:spPr>
        <p:txBody>
          <a:bodyPr/>
          <a:lstStyle/>
          <a:p>
            <a:r>
              <a:rPr lang="en-US" sz="2200" dirty="0" smtClean="0"/>
              <a:t>Has a strong flow of tourists in season (many shops close in winter)</a:t>
            </a:r>
          </a:p>
          <a:p>
            <a:pPr lvl="0"/>
            <a:r>
              <a:rPr lang="en-US" sz="2200" dirty="0"/>
              <a:t>The park has an antique carrousel, marina and winter skating </a:t>
            </a:r>
            <a:r>
              <a:rPr lang="en-US" sz="2200" dirty="0" smtClean="0"/>
              <a:t>rink on a waterfront location</a:t>
            </a:r>
            <a:endParaRPr lang="en-US" sz="2200" dirty="0"/>
          </a:p>
          <a:p>
            <a:pPr lvl="0"/>
            <a:r>
              <a:rPr lang="en-US" sz="2200" dirty="0"/>
              <a:t>Cost about </a:t>
            </a:r>
            <a:r>
              <a:rPr lang="en-US" sz="2200" dirty="0" smtClean="0"/>
              <a:t>$14.9 million </a:t>
            </a:r>
            <a:r>
              <a:rPr lang="en-US" sz="2200" dirty="0"/>
              <a:t>to build</a:t>
            </a:r>
          </a:p>
          <a:p>
            <a:pPr lvl="0"/>
            <a:r>
              <a:rPr lang="en-US" sz="2200" dirty="0"/>
              <a:t>Costs about </a:t>
            </a:r>
            <a:r>
              <a:rPr lang="en-US" sz="2200" dirty="0" smtClean="0"/>
              <a:t>$1 </a:t>
            </a:r>
            <a:r>
              <a:rPr lang="en-US" sz="2200" dirty="0"/>
              <a:t>million/</a:t>
            </a:r>
            <a:r>
              <a:rPr lang="en-US" sz="2200" dirty="0" err="1"/>
              <a:t>yr</a:t>
            </a:r>
            <a:r>
              <a:rPr lang="en-US" sz="2200" dirty="0"/>
              <a:t> to operate. Most of the costs are covered by user fees</a:t>
            </a:r>
          </a:p>
          <a:p>
            <a:r>
              <a:rPr lang="en-US" sz="2200" dirty="0"/>
              <a:t>Reportedly gets about 390,000 visitors/</a:t>
            </a:r>
            <a:r>
              <a:rPr lang="en-US" sz="2200" dirty="0" err="1"/>
              <a:t>yr</a:t>
            </a:r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1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Division Street </a:t>
            </a:r>
            <a:r>
              <a:rPr lang="en-US" sz="3200" dirty="0" smtClean="0"/>
              <a:t>Plaza in </a:t>
            </a:r>
            <a:r>
              <a:rPr lang="en-US" sz="3200" dirty="0"/>
              <a:t>Somerville, NJ – </a:t>
            </a:r>
            <a:r>
              <a:rPr lang="en-US" sz="3200" dirty="0" smtClean="0"/>
              <a:t>population 12,100</a:t>
            </a:r>
            <a:r>
              <a:rPr lang="en-US" sz="4000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379" r="1937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4169"/>
            <a:ext cx="4038600" cy="4636757"/>
          </a:xfrm>
        </p:spPr>
        <p:txBody>
          <a:bodyPr/>
          <a:lstStyle/>
          <a:p>
            <a:pPr>
              <a:spcBef>
                <a:spcPts val="36"/>
              </a:spcBef>
            </a:pPr>
            <a:r>
              <a:rPr lang="en-US" sz="2200" dirty="0" smtClean="0"/>
              <a:t>Basically a 1-block long successful pedestrian mall. Unusual because about 90% of them have failed</a:t>
            </a:r>
          </a:p>
          <a:p>
            <a:pPr>
              <a:spcBef>
                <a:spcPts val="36"/>
              </a:spcBef>
            </a:pPr>
            <a:r>
              <a:rPr lang="en-US" sz="2200" dirty="0" smtClean="0"/>
              <a:t>Cost about $675,000 to create</a:t>
            </a:r>
          </a:p>
          <a:p>
            <a:pPr>
              <a:spcBef>
                <a:spcPts val="36"/>
              </a:spcBef>
            </a:pPr>
            <a:r>
              <a:rPr lang="en-US" sz="2200" dirty="0" smtClean="0"/>
              <a:t>Costs about $62,500/</a:t>
            </a:r>
            <a:r>
              <a:rPr lang="en-US" sz="2200" dirty="0" err="1" smtClean="0"/>
              <a:t>yr</a:t>
            </a:r>
            <a:r>
              <a:rPr lang="en-US" sz="2200" dirty="0" smtClean="0"/>
              <a:t> to operate</a:t>
            </a:r>
          </a:p>
          <a:p>
            <a:pPr>
              <a:spcBef>
                <a:spcPts val="36"/>
              </a:spcBef>
            </a:pPr>
            <a:r>
              <a:rPr lang="en-US" sz="2200" dirty="0" smtClean="0"/>
              <a:t>Annually </a:t>
            </a:r>
            <a:r>
              <a:rPr lang="en-US" sz="2200" dirty="0"/>
              <a:t>businesses are attracting 116,000 to 128,000 patrons and events are attracting about 100,00 visitors</a:t>
            </a:r>
            <a:endParaRPr lang="en-US" sz="2200" dirty="0" smtClean="0"/>
          </a:p>
          <a:p>
            <a:pPr marL="0" indent="0">
              <a:spcBef>
                <a:spcPts val="36"/>
              </a:spcBef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14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9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Grand Central Plaza in Valparaiso, IN – population 32,000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335"/>
            <a:ext cx="4038600" cy="4935591"/>
          </a:xfrm>
        </p:spPr>
        <p:txBody>
          <a:bodyPr/>
          <a:lstStyle/>
          <a:p>
            <a:r>
              <a:rPr lang="en-US" sz="2400" dirty="0" smtClean="0"/>
              <a:t>Park with amphitheater, ice rink and catering facility </a:t>
            </a:r>
          </a:p>
          <a:p>
            <a:r>
              <a:rPr lang="en-US" sz="2400" dirty="0" smtClean="0"/>
              <a:t>Cost about $3.25 million to build Phase 1; $4 million for new addition</a:t>
            </a:r>
          </a:p>
          <a:p>
            <a:r>
              <a:rPr lang="en-US" sz="2400" dirty="0" smtClean="0"/>
              <a:t>2014 operating costs about $460,000/</a:t>
            </a:r>
            <a:r>
              <a:rPr lang="en-US" sz="2400" dirty="0" err="1" smtClean="0"/>
              <a:t>yr</a:t>
            </a:r>
            <a:r>
              <a:rPr lang="en-US" sz="2400" dirty="0" smtClean="0"/>
              <a:t>; $100,000 by city; $360,000 by Valparaiso Events</a:t>
            </a:r>
          </a:p>
          <a:p>
            <a:r>
              <a:rPr lang="en-US" sz="2400" dirty="0" smtClean="0"/>
              <a:t>Had about 130,000 visitors in 2014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358" r="19358"/>
          <a:stretch>
            <a:fillRect/>
          </a:stretch>
        </p:blipFill>
        <p:spPr>
          <a:xfrm>
            <a:off x="457200" y="1719263"/>
            <a:ext cx="4038600" cy="4411662"/>
          </a:xfrm>
        </p:spPr>
      </p:pic>
    </p:spTree>
    <p:extLst>
      <p:ext uri="{BB962C8B-B14F-4D97-AF65-F5344CB8AC3E}">
        <p14:creationId xmlns:p14="http://schemas.microsoft.com/office/powerpoint/2010/main" val="24956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types of organizations that made these projects happen…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03507"/>
            <a:ext cx="8229600" cy="4627419"/>
          </a:xfrm>
        </p:spPr>
        <p:txBody>
          <a:bodyPr/>
          <a:lstStyle/>
          <a:p>
            <a:r>
              <a:rPr lang="en-US" sz="2800" u="sng" dirty="0" smtClean="0"/>
              <a:t>Greenport’s Mitchell Park</a:t>
            </a:r>
            <a:r>
              <a:rPr lang="en-US" sz="2800" dirty="0" smtClean="0"/>
              <a:t>: the Village government</a:t>
            </a:r>
          </a:p>
          <a:p>
            <a:r>
              <a:rPr lang="en-US" sz="2800" u="sng" dirty="0" smtClean="0"/>
              <a:t>Somerville’s Division Street Plaza</a:t>
            </a:r>
            <a:r>
              <a:rPr lang="en-US" sz="2800" dirty="0" smtClean="0"/>
              <a:t>: the Town government, but mostly the BID</a:t>
            </a:r>
          </a:p>
          <a:p>
            <a:r>
              <a:rPr lang="en-US" sz="2800" u="sng" dirty="0" smtClean="0"/>
              <a:t>Valparaiso’s Grand Central Plaza</a:t>
            </a:r>
            <a:r>
              <a:rPr lang="en-US" sz="2800" dirty="0" smtClean="0"/>
              <a:t>: City government and downtown biz group nonprofit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Local government action is essential – those that provide for-a-fee business-like services are more likely to succeed.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00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905002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How are they financed? In many ways…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178"/>
            <a:ext cx="8229600" cy="5333222"/>
          </a:xfrm>
        </p:spPr>
        <p:txBody>
          <a:bodyPr/>
          <a:lstStyle/>
          <a:p>
            <a:r>
              <a:rPr lang="en-US" sz="2400" u="sng" dirty="0"/>
              <a:t>Greenport’s Mitchell Park</a:t>
            </a:r>
            <a:r>
              <a:rPr lang="en-US" sz="2400" dirty="0"/>
              <a:t>: </a:t>
            </a:r>
            <a:r>
              <a:rPr lang="en-US" sz="2400" dirty="0" smtClean="0"/>
              <a:t>operations covered mostly   by user fees. Village spent about $4 million on its development, rest came from 25+ grants and donations. </a:t>
            </a:r>
          </a:p>
          <a:p>
            <a:pPr lvl="0"/>
            <a:r>
              <a:rPr lang="en-US" sz="2400" u="sng" dirty="0"/>
              <a:t>Somerville’s Division Street Plaza</a:t>
            </a:r>
            <a:r>
              <a:rPr lang="en-US" sz="2400" dirty="0"/>
              <a:t>: the Town government handles physical maintenance, the BID covers events, marketing, </a:t>
            </a:r>
            <a:r>
              <a:rPr lang="en-US" sz="2400" dirty="0" smtClean="0"/>
              <a:t>sanitation. Initial construction covered by Federal transportation program funds</a:t>
            </a:r>
            <a:endParaRPr lang="en-US" sz="2400" dirty="0"/>
          </a:p>
          <a:p>
            <a:pPr lvl="0"/>
            <a:r>
              <a:rPr lang="en-US" sz="2400" u="sng" dirty="0"/>
              <a:t>Valparaiso’s Grand Central Plaza</a:t>
            </a:r>
            <a:r>
              <a:rPr lang="en-US" sz="2400" dirty="0"/>
              <a:t>: City government handles physical </a:t>
            </a:r>
            <a:r>
              <a:rPr lang="en-US" sz="2400" dirty="0" smtClean="0"/>
              <a:t>maintenance; sold naming </a:t>
            </a:r>
            <a:r>
              <a:rPr lang="en-US" sz="2400" dirty="0"/>
              <a:t>rights covers most of it. Downtown biz group applies user fees and sponsorship funds to pay for events and </a:t>
            </a:r>
            <a:r>
              <a:rPr lang="en-US" sz="2400" dirty="0" smtClean="0"/>
              <a:t>marketing. Private donations and TIF funds covered $4 million expansion. TIF funds and state and Federal grants covered most of Phase 1’s construction costs.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15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923679"/>
          </a:xfrm>
        </p:spPr>
        <p:txBody>
          <a:bodyPr/>
          <a:lstStyle/>
          <a:p>
            <a:r>
              <a:rPr lang="en-US" sz="3200" dirty="0" smtClean="0"/>
              <a:t>Downtown movie theaters are treasures, but under constant threat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485" r="19485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045918"/>
            <a:ext cx="4038600" cy="5085009"/>
          </a:xfrm>
        </p:spPr>
        <p:txBody>
          <a:bodyPr/>
          <a:lstStyle/>
          <a:p>
            <a:r>
              <a:rPr lang="en-US" sz="2100" dirty="0" smtClean="0"/>
              <a:t>They draw about 50,000 patrons/</a:t>
            </a:r>
            <a:r>
              <a:rPr lang="en-US" sz="2100" dirty="0" err="1" smtClean="0"/>
              <a:t>yr</a:t>
            </a:r>
            <a:r>
              <a:rPr lang="en-US" sz="2100" dirty="0" smtClean="0"/>
              <a:t>/screen</a:t>
            </a:r>
          </a:p>
          <a:p>
            <a:pPr lvl="0"/>
            <a:r>
              <a:rPr lang="en-US" sz="2100" dirty="0"/>
              <a:t>They are </a:t>
            </a:r>
            <a:r>
              <a:rPr lang="en-US" sz="2100" dirty="0" smtClean="0"/>
              <a:t>affordable</a:t>
            </a:r>
          </a:p>
          <a:p>
            <a:r>
              <a:rPr lang="en-US" sz="2100" dirty="0"/>
              <a:t>They are open days/evenings/weekends</a:t>
            </a:r>
          </a:p>
          <a:p>
            <a:pPr lvl="0"/>
            <a:r>
              <a:rPr lang="en-US" sz="2100" dirty="0" smtClean="0"/>
              <a:t>They have relatively  few user frictions</a:t>
            </a:r>
            <a:endParaRPr lang="en-US" sz="2100" dirty="0"/>
          </a:p>
          <a:p>
            <a:r>
              <a:rPr lang="en-US" sz="2100" dirty="0" smtClean="0"/>
              <a:t>But, they provide a small part of movie studio revenues</a:t>
            </a:r>
          </a:p>
          <a:p>
            <a:r>
              <a:rPr lang="en-US" sz="2100" dirty="0" smtClean="0"/>
              <a:t>The marketing platform they provide is what is keeping the studios connected</a:t>
            </a:r>
          </a:p>
          <a:p>
            <a:r>
              <a:rPr lang="en-US" sz="2100" dirty="0" smtClean="0"/>
              <a:t>Most movies are watched at home – cinema attendance down</a:t>
            </a:r>
            <a:r>
              <a:rPr lang="en-US" sz="22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04673"/>
            <a:ext cx="391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 closed cinema is a terrible loss!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challenge is to keep the cinemas you have open, vibrant and profitable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6159" y="1484831"/>
            <a:ext cx="8460009" cy="4646096"/>
          </a:xfrm>
        </p:spPr>
        <p:txBody>
          <a:bodyPr/>
          <a:lstStyle/>
          <a:p>
            <a:r>
              <a:rPr lang="en-US" dirty="0" smtClean="0"/>
              <a:t>New small town cinemas impossible to get!</a:t>
            </a:r>
          </a:p>
          <a:p>
            <a:r>
              <a:rPr lang="en-US" dirty="0" smtClean="0"/>
              <a:t>Recently, in crossing the “digital divide,” many communities devised viable strategies for saving their theaters:</a:t>
            </a:r>
          </a:p>
          <a:p>
            <a:pPr lvl="1"/>
            <a:r>
              <a:rPr lang="en-US" dirty="0" smtClean="0"/>
              <a:t>Crowdfunding </a:t>
            </a:r>
          </a:p>
          <a:p>
            <a:pPr lvl="1"/>
            <a:r>
              <a:rPr lang="en-US" dirty="0" smtClean="0"/>
              <a:t>Community owned businesses</a:t>
            </a:r>
          </a:p>
          <a:p>
            <a:pPr lvl="1"/>
            <a:r>
              <a:rPr lang="en-US" dirty="0" smtClean="0"/>
              <a:t>Creating opportunities for patrons to make a “night a night of it” by tie-ins with nearby eateries and improved public spaces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 viable rescue plan should be ready to go.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19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4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22513"/>
          </a:xfrm>
        </p:spPr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trategies to </a:t>
            </a:r>
            <a:r>
              <a:rPr lang="en-US" sz="4000" dirty="0"/>
              <a:t>be discussed</a:t>
            </a:r>
            <a:r>
              <a:rPr lang="en-US" sz="4000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6026"/>
            <a:ext cx="8229600" cy="393011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Developing </a:t>
            </a:r>
            <a:r>
              <a:rPr lang="en-US" dirty="0"/>
              <a:t>and strengthening your downtown’s Central Social District (CSD) </a:t>
            </a:r>
            <a:r>
              <a:rPr lang="en-US" dirty="0" smtClean="0"/>
              <a:t>functions, especially the entertainment niche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Attracting </a:t>
            </a:r>
            <a:r>
              <a:rPr lang="en-US" dirty="0"/>
              <a:t>new residents who either do not need jobs, will bring their jobs with them or can create their own good </a:t>
            </a:r>
            <a:r>
              <a:rPr lang="en-US" dirty="0" smtClean="0"/>
              <a:t>jobs.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8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JOBS PROBLEM (</a:t>
            </a:r>
            <a:r>
              <a:rPr lang="en-US" dirty="0"/>
              <a:t>Not Steve)</a:t>
            </a:r>
            <a:br>
              <a:rPr lang="en-US" dirty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15913" y="1849033"/>
            <a:ext cx="7032903" cy="1148643"/>
          </a:xfrm>
        </p:spPr>
        <p:txBody>
          <a:bodyPr/>
          <a:lstStyle/>
          <a:p>
            <a:r>
              <a:rPr lang="en-US" sz="2600" dirty="0" smtClean="0"/>
              <a:t>Focus More on Attracting and Supporting People, Less on Big  Firms With Putative Jobs  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203123"/>
            <a:ext cx="2513264" cy="30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Meta Strategy for Overcoming Small Town Sparsely Populated and Resourced  Market Areas: </a:t>
            </a:r>
            <a:r>
              <a:rPr lang="en-US" sz="2800" u="sng" dirty="0" smtClean="0"/>
              <a:t>Tap Denser</a:t>
            </a:r>
            <a:r>
              <a:rPr lang="en-US" sz="2800" u="sng" dirty="0"/>
              <a:t> </a:t>
            </a:r>
            <a:r>
              <a:rPr lang="en-US" sz="2800" u="sng" dirty="0" smtClean="0"/>
              <a:t>&amp; Richer Distant Areas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309"/>
            <a:ext cx="8229600" cy="44358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</a:rPr>
              <a:t>Tourism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</a:rPr>
              <a:t>Using the Internet </a:t>
            </a:r>
          </a:p>
          <a:p>
            <a:pPr marL="863600" lvl="1" indent="-514350"/>
            <a:r>
              <a:rPr lang="en-US" sz="3200" b="1" dirty="0" smtClean="0">
                <a:solidFill>
                  <a:srgbClr val="0000FF"/>
                </a:solidFill>
              </a:rPr>
              <a:t>For More Customers</a:t>
            </a:r>
          </a:p>
          <a:p>
            <a:pPr marL="863600" lvl="1" indent="-514350"/>
            <a:r>
              <a:rPr lang="en-US" sz="3200" b="1" dirty="0" smtClean="0">
                <a:solidFill>
                  <a:srgbClr val="0000FF"/>
                </a:solidFill>
              </a:rPr>
              <a:t>For </a:t>
            </a:r>
            <a:r>
              <a:rPr lang="en-US" sz="3200" b="1" dirty="0">
                <a:solidFill>
                  <a:srgbClr val="0000FF"/>
                </a:solidFill>
              </a:rPr>
              <a:t>B</a:t>
            </a:r>
            <a:r>
              <a:rPr lang="en-US" sz="3200" b="1" dirty="0" smtClean="0">
                <a:solidFill>
                  <a:srgbClr val="0000FF"/>
                </a:solidFill>
              </a:rPr>
              <a:t>etter Employment Opportunities</a:t>
            </a:r>
          </a:p>
          <a:p>
            <a:pPr marL="863600" lvl="1" indent="-514350"/>
            <a:r>
              <a:rPr lang="en-US" sz="3200" b="1" dirty="0" smtClean="0">
                <a:solidFill>
                  <a:srgbClr val="0000FF"/>
                </a:solidFill>
              </a:rPr>
              <a:t>For Education and Health Services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</a:rPr>
              <a:t>Attracting New Residents From Urban and Suburban Areas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07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708892"/>
          </a:xfrm>
        </p:spPr>
        <p:txBody>
          <a:bodyPr/>
          <a:lstStyle/>
          <a:p>
            <a:r>
              <a:rPr lang="en-US" sz="3700" u="sng" dirty="0" smtClean="0"/>
              <a:t>The Pivotal Economic Challenge</a:t>
            </a:r>
            <a:endParaRPr lang="en-US" sz="37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413"/>
            <a:ext cx="8229600" cy="4818693"/>
          </a:xfrm>
        </p:spPr>
        <p:txBody>
          <a:bodyPr/>
          <a:lstStyle/>
          <a:p>
            <a:r>
              <a:rPr lang="en-US" sz="2800" dirty="0" smtClean="0"/>
              <a:t>In our review of the literature, access to good jobs was seen as the pivotal economic     problem of small and rural communities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Without good jobs, people will neither want to stay in or move to these communities</a:t>
            </a:r>
          </a:p>
          <a:p>
            <a:r>
              <a:rPr lang="en-US" sz="2800" dirty="0" smtClean="0"/>
              <a:t>The favorite strategic response seemed to be, based on a cluster analysis, to try to recruit outside firms that can bring in lots of jobs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T</a:t>
            </a:r>
            <a:r>
              <a:rPr lang="en-US" sz="2800" dirty="0" smtClean="0">
                <a:solidFill>
                  <a:srgbClr val="0000FF"/>
                </a:solidFill>
              </a:rPr>
              <a:t>his strategy, too often, has high costs, a low ROI and will fail too many small towns.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22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455976"/>
          </a:xfrm>
        </p:spPr>
        <p:txBody>
          <a:bodyPr/>
          <a:lstStyle/>
          <a:p>
            <a:r>
              <a:rPr lang="en-US" sz="3200" dirty="0" smtClean="0"/>
              <a:t>While most American adults do not want to live in a rural area, a very significant percentage do!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19" r="-112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Extrapolating from the </a:t>
            </a:r>
            <a:r>
              <a:rPr lang="en-US" dirty="0" err="1" smtClean="0"/>
              <a:t>Trulia</a:t>
            </a:r>
            <a:r>
              <a:rPr lang="en-US" dirty="0" smtClean="0"/>
              <a:t> survey data…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About 61 million American adults prefer living in rural areas</a:t>
            </a:r>
          </a:p>
          <a:p>
            <a:r>
              <a:rPr lang="en-US" dirty="0" smtClean="0"/>
              <a:t>That’s greater than the entire population of the UK or Italy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About 15.5 million American adults would like to live in a rural area, but now don’t</a:t>
            </a:r>
          </a:p>
          <a:p>
            <a:r>
              <a:rPr lang="en-US" dirty="0" smtClean="0"/>
              <a:t>That’s greater than the entire population of Greece, Hungary or Sweden.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7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858309"/>
          </a:xfrm>
        </p:spPr>
        <p:txBody>
          <a:bodyPr/>
          <a:lstStyle/>
          <a:p>
            <a:r>
              <a:rPr lang="en-US" dirty="0" smtClean="0"/>
              <a:t>Don’t count any age group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840"/>
            <a:ext cx="8229600" cy="5225087"/>
          </a:xfrm>
        </p:spPr>
        <p:txBody>
          <a:bodyPr/>
          <a:lstStyle/>
          <a:p>
            <a:r>
              <a:rPr lang="en-US" sz="2500" dirty="0" smtClean="0"/>
              <a:t>The preference for living in the suburbs and countryside over urban areas is strongest among  Baby Boomers (seniors) and Gen </a:t>
            </a:r>
            <a:r>
              <a:rPr lang="en-US" sz="2500" dirty="0" err="1" smtClean="0"/>
              <a:t>Xers</a:t>
            </a:r>
            <a:r>
              <a:rPr lang="en-US" sz="2500" dirty="0" smtClean="0"/>
              <a:t>. They also have the most money!!!</a:t>
            </a:r>
          </a:p>
          <a:p>
            <a:r>
              <a:rPr lang="en-US" sz="2500" dirty="0"/>
              <a:t>But, </a:t>
            </a:r>
            <a:r>
              <a:rPr lang="en-US" sz="2500" dirty="0" smtClean="0"/>
              <a:t>even most </a:t>
            </a:r>
            <a:r>
              <a:rPr lang="en-US" sz="2500" dirty="0"/>
              <a:t>Millennials now want to live in burbs and small </a:t>
            </a:r>
            <a:r>
              <a:rPr lang="en-US" sz="2500" dirty="0" smtClean="0"/>
              <a:t>towns. Also, 26% see themselves as rural or small town folks</a:t>
            </a:r>
            <a:endParaRPr lang="en-US" sz="2500" dirty="0"/>
          </a:p>
          <a:p>
            <a:r>
              <a:rPr lang="en-US" sz="2500" dirty="0"/>
              <a:t>Many </a:t>
            </a:r>
            <a:r>
              <a:rPr lang="en-US" sz="2500" dirty="0" smtClean="0"/>
              <a:t>urban Millennials </a:t>
            </a:r>
            <a:r>
              <a:rPr lang="en-US" sz="2500" dirty="0"/>
              <a:t>can be expected to </a:t>
            </a:r>
            <a:r>
              <a:rPr lang="en-US" sz="2500" dirty="0" smtClean="0"/>
              <a:t>move </a:t>
            </a:r>
            <a:r>
              <a:rPr lang="en-US" sz="2500" dirty="0"/>
              <a:t>as the marry and have children </a:t>
            </a:r>
            <a:r>
              <a:rPr lang="en-US" sz="2500" dirty="0" smtClean="0"/>
              <a:t>– and as rural and small town opportunities increase.</a:t>
            </a:r>
          </a:p>
          <a:p>
            <a:r>
              <a:rPr lang="en-US" sz="2500" dirty="0" smtClean="0">
                <a:solidFill>
                  <a:srgbClr val="0000FF"/>
                </a:solidFill>
              </a:rPr>
              <a:t>“Although </a:t>
            </a:r>
            <a:r>
              <a:rPr lang="en-US" sz="2500" dirty="0">
                <a:solidFill>
                  <a:srgbClr val="0000FF"/>
                </a:solidFill>
              </a:rPr>
              <a:t>there continues to be an outflow </a:t>
            </a:r>
            <a:r>
              <a:rPr lang="en-US" sz="2500" dirty="0" smtClean="0">
                <a:solidFill>
                  <a:srgbClr val="0000FF"/>
                </a:solidFill>
              </a:rPr>
              <a:t>of young </a:t>
            </a:r>
            <a:r>
              <a:rPr lang="en-US" sz="2500" dirty="0">
                <a:solidFill>
                  <a:srgbClr val="0000FF"/>
                </a:solidFill>
              </a:rPr>
              <a:t>people up to 34 years old, rural Wisconsin experienced an increase of people 35-</a:t>
            </a:r>
            <a:r>
              <a:rPr lang="en-US" sz="2500" dirty="0" smtClean="0">
                <a:solidFill>
                  <a:srgbClr val="0000FF"/>
                </a:solidFill>
              </a:rPr>
              <a:t>54 </a:t>
            </a:r>
            <a:r>
              <a:rPr lang="en-US" sz="2500" dirty="0" err="1" smtClean="0">
                <a:solidFill>
                  <a:srgbClr val="0000FF"/>
                </a:solidFill>
              </a:rPr>
              <a:t>yrs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>
                <a:solidFill>
                  <a:srgbClr val="0000FF"/>
                </a:solidFill>
              </a:rPr>
              <a:t>old</a:t>
            </a:r>
            <a:r>
              <a:rPr lang="en-US" sz="2500" dirty="0" smtClean="0">
                <a:solidFill>
                  <a:srgbClr val="0000FF"/>
                </a:solidFill>
              </a:rPr>
              <a:t>.”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5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971" y="243956"/>
            <a:ext cx="7856071" cy="1264868"/>
          </a:xfrm>
        </p:spPr>
        <p:txBody>
          <a:bodyPr/>
          <a:lstStyle/>
          <a:p>
            <a:r>
              <a:rPr lang="en-US" sz="3000" dirty="0" smtClean="0"/>
              <a:t>My attempt at a quick rural small town residential locational assets and liabilities assessment</a:t>
            </a:r>
            <a:endParaRPr lang="en-US" sz="3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91353"/>
          </a:xfrm>
        </p:spPr>
        <p:txBody>
          <a:bodyPr/>
          <a:lstStyle/>
          <a:p>
            <a:r>
              <a:rPr lang="en-US" u="sng" dirty="0" smtClean="0"/>
              <a:t>Probable</a:t>
            </a:r>
            <a:r>
              <a:rPr lang="en-US" dirty="0" smtClean="0"/>
              <a:t> </a:t>
            </a:r>
            <a:r>
              <a:rPr lang="en-US" u="sng" dirty="0" smtClean="0"/>
              <a:t>Assets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026466"/>
            <a:ext cx="4040188" cy="2110513"/>
          </a:xfrm>
        </p:spPr>
        <p:txBody>
          <a:bodyPr/>
          <a:lstStyle/>
          <a:p>
            <a:r>
              <a:rPr lang="en-US" sz="2200" dirty="0" smtClean="0"/>
              <a:t>Lower housing costs</a:t>
            </a:r>
          </a:p>
          <a:p>
            <a:r>
              <a:rPr lang="en-US" sz="2200" dirty="0" smtClean="0"/>
              <a:t>Neighborhood safety</a:t>
            </a:r>
          </a:p>
          <a:p>
            <a:r>
              <a:rPr lang="en-US" sz="2200" dirty="0" smtClean="0"/>
              <a:t>Parks and recreation opportunities</a:t>
            </a:r>
            <a:endParaRPr lang="en-US" sz="2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8" y="1425039"/>
            <a:ext cx="4041775" cy="491353"/>
          </a:xfrm>
        </p:spPr>
        <p:txBody>
          <a:bodyPr/>
          <a:lstStyle/>
          <a:p>
            <a:r>
              <a:rPr lang="en-US" u="sng" dirty="0" smtClean="0"/>
              <a:t>Probable Liabilities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8" y="1916392"/>
            <a:ext cx="4041775" cy="2715530"/>
          </a:xfrm>
        </p:spPr>
        <p:txBody>
          <a:bodyPr/>
          <a:lstStyle/>
          <a:p>
            <a:r>
              <a:rPr lang="en-US" sz="2200" dirty="0" smtClean="0"/>
              <a:t>Proximity to workplace</a:t>
            </a:r>
          </a:p>
          <a:p>
            <a:r>
              <a:rPr lang="en-US" sz="2200" dirty="0" smtClean="0"/>
              <a:t>Proximity to good jobs</a:t>
            </a:r>
          </a:p>
          <a:p>
            <a:r>
              <a:rPr lang="en-US" sz="2200" dirty="0" smtClean="0"/>
              <a:t>Health care services</a:t>
            </a:r>
          </a:p>
          <a:p>
            <a:r>
              <a:rPr lang="en-US" sz="2200" dirty="0" smtClean="0"/>
              <a:t>Quality of housing stock</a:t>
            </a:r>
          </a:p>
          <a:p>
            <a:r>
              <a:rPr lang="en-US" sz="2200" dirty="0" smtClean="0"/>
              <a:t>Proximity to shopping and entertainment</a:t>
            </a:r>
          </a:p>
          <a:p>
            <a:r>
              <a:rPr lang="en-US" sz="2200" dirty="0" smtClean="0"/>
              <a:t>Education opportunities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482" y="4170257"/>
            <a:ext cx="787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It </a:t>
            </a:r>
            <a:r>
              <a:rPr lang="en-US" sz="2400" b="1" u="sng" dirty="0">
                <a:ea typeface="ＭＳ Ｐゴシック" pitchFamily="-65" charset="-128"/>
                <a:cs typeface="ＭＳ Ｐゴシック" pitchFamily="-65" charset="-128"/>
              </a:rPr>
              <a:t>depends</a:t>
            </a:r>
            <a:r>
              <a:rPr lang="en-US" u="sng" dirty="0" smtClean="0"/>
              <a:t>…</a:t>
            </a:r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639758" y="4720007"/>
            <a:ext cx="7937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/>
              <a:t>Lower cost of living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Community character, ambience, attractiveness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Walkability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Broadband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90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390607"/>
          </a:xfrm>
        </p:spPr>
        <p:txBody>
          <a:bodyPr/>
          <a:lstStyle/>
          <a:p>
            <a:r>
              <a:rPr lang="en-US" sz="3200" dirty="0" smtClean="0"/>
              <a:t>To penetrate this pro rural- small town market segment, a town needs…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3" y="1438137"/>
            <a:ext cx="8322627" cy="4692789"/>
          </a:xfrm>
        </p:spPr>
        <p:txBody>
          <a:bodyPr/>
          <a:lstStyle/>
          <a:p>
            <a:r>
              <a:rPr lang="en-US" sz="2200" u="sng" dirty="0" smtClean="0"/>
              <a:t>Job opportunities </a:t>
            </a:r>
            <a:r>
              <a:rPr lang="en-US" sz="2200" dirty="0" smtClean="0"/>
              <a:t>– </a:t>
            </a:r>
            <a:r>
              <a:rPr lang="en-US" sz="2200" dirty="0" smtClean="0">
                <a:solidFill>
                  <a:srgbClr val="0000FF"/>
                </a:solidFill>
              </a:rPr>
              <a:t>But, now in </a:t>
            </a:r>
            <a:r>
              <a:rPr lang="en-US" sz="2200" dirty="0">
                <a:solidFill>
                  <a:srgbClr val="0000FF"/>
                </a:solidFill>
              </a:rPr>
              <a:t>rural Wisconsin, job opportunities are about 10% less than elsewhere; wages are more than 25% less. (Rural Wisconsin Today 2013)</a:t>
            </a:r>
          </a:p>
          <a:p>
            <a:r>
              <a:rPr lang="en-US" sz="2200" u="sng" dirty="0" smtClean="0"/>
              <a:t>Attractive</a:t>
            </a:r>
            <a:r>
              <a:rPr lang="en-US" sz="2200" u="sng" dirty="0"/>
              <a:t>, affordable housing </a:t>
            </a:r>
            <a:r>
              <a:rPr lang="en-US" sz="2200" dirty="0">
                <a:solidFill>
                  <a:srgbClr val="0000FF"/>
                </a:solidFill>
              </a:rPr>
              <a:t>“Over one-quarter of all housing units in rural Wisconsin were built since 1990, a slightly higher percentage than Wisconsin as a whole and the United States.”  (RWT 2014)</a:t>
            </a:r>
          </a:p>
          <a:p>
            <a:r>
              <a:rPr lang="en-US" sz="2200" u="sng" dirty="0" smtClean="0"/>
              <a:t>Good </a:t>
            </a:r>
            <a:r>
              <a:rPr lang="en-US" sz="2200" u="sng" dirty="0"/>
              <a:t>quality of life amenities</a:t>
            </a:r>
            <a:r>
              <a:rPr lang="en-US" sz="2200" dirty="0"/>
              <a:t> (schools, </a:t>
            </a:r>
            <a:r>
              <a:rPr lang="en-US" sz="2200" dirty="0" smtClean="0"/>
              <a:t>viable Main </a:t>
            </a:r>
            <a:r>
              <a:rPr lang="en-US" sz="2200" dirty="0"/>
              <a:t>Streets, </a:t>
            </a:r>
            <a:r>
              <a:rPr lang="en-US" sz="2200" dirty="0" smtClean="0"/>
              <a:t>attractive parks </a:t>
            </a:r>
            <a:r>
              <a:rPr lang="en-US" sz="2200" dirty="0"/>
              <a:t>and public spaces, scenic </a:t>
            </a:r>
            <a:r>
              <a:rPr lang="en-US" sz="2200" dirty="0" smtClean="0"/>
              <a:t>views, low crime, etc.)</a:t>
            </a:r>
            <a:endParaRPr lang="en-US" sz="2200" dirty="0"/>
          </a:p>
          <a:p>
            <a:r>
              <a:rPr lang="en-US" sz="2200" u="sng" dirty="0"/>
              <a:t>Adequate health care services </a:t>
            </a:r>
            <a:endParaRPr lang="en-US" sz="2200" u="sng" dirty="0" smtClean="0"/>
          </a:p>
          <a:p>
            <a:r>
              <a:rPr lang="en-US" sz="2200" u="sng" dirty="0"/>
              <a:t>An adequate broadband </a:t>
            </a:r>
            <a:r>
              <a:rPr lang="en-US" sz="2200" u="sng" dirty="0" smtClean="0"/>
              <a:t>pipe </a:t>
            </a:r>
            <a:r>
              <a:rPr lang="en-US" sz="2200" dirty="0" smtClean="0"/>
              <a:t>(critical for job creation, health care, education, entertainment).</a:t>
            </a:r>
            <a:endParaRPr lang="en-US" sz="2200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3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923679"/>
          </a:xfrm>
        </p:spPr>
        <p:txBody>
          <a:bodyPr/>
          <a:lstStyle/>
          <a:p>
            <a:r>
              <a:rPr lang="en-US" sz="3200" dirty="0" smtClean="0"/>
              <a:t>Health care services are  especially important for seniors</a:t>
            </a:r>
            <a:endParaRPr lang="en-US" sz="32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1921" r="1921"/>
          <a:stretch>
            <a:fillRect/>
          </a:stretch>
        </p:blipFill>
        <p:spPr>
          <a:xfrm>
            <a:off x="363823" y="1120626"/>
            <a:ext cx="8229600" cy="441166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1593" y="5715195"/>
            <a:ext cx="319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SCRMC Clinic in Frederic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185158"/>
          </a:xfrm>
        </p:spPr>
        <p:txBody>
          <a:bodyPr/>
          <a:lstStyle/>
          <a:p>
            <a:r>
              <a:rPr lang="en-US" dirty="0" smtClean="0"/>
              <a:t>Some Data on Housing Cost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107"/>
            <a:ext cx="8229600" cy="474882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According to a recent Urban Land article Millennial </a:t>
            </a:r>
            <a:r>
              <a:rPr lang="en-US" sz="3200" dirty="0"/>
              <a:t>owners paid </a:t>
            </a:r>
            <a:r>
              <a:rPr lang="en-US" sz="3200" dirty="0" smtClean="0"/>
              <a:t>on average for new homes: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</a:t>
            </a:r>
            <a:r>
              <a:rPr lang="en-US" sz="3200" dirty="0"/>
              <a:t>newer </a:t>
            </a:r>
            <a:r>
              <a:rPr lang="en-US" sz="3200" dirty="0" smtClean="0"/>
              <a:t>suburbs: $356,604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city downtowns: $337,232</a:t>
            </a:r>
          </a:p>
          <a:p>
            <a:r>
              <a:rPr lang="en-US" sz="3200" dirty="0">
                <a:solidFill>
                  <a:srgbClr val="0000FF"/>
                </a:solidFill>
              </a:rPr>
              <a:t>T</a:t>
            </a:r>
            <a:r>
              <a:rPr lang="en-US" sz="3200" dirty="0" smtClean="0">
                <a:solidFill>
                  <a:srgbClr val="0000FF"/>
                </a:solidFill>
              </a:rPr>
              <a:t>he </a:t>
            </a:r>
            <a:r>
              <a:rPr lang="en-US" sz="3200" dirty="0">
                <a:solidFill>
                  <a:srgbClr val="0000FF"/>
                </a:solidFill>
              </a:rPr>
              <a:t>lowest average was $146,947 in rural areas</a:t>
            </a:r>
            <a:r>
              <a:rPr lang="en-US" sz="32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29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 Normal for Downtowns…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201"/>
            <a:ext cx="8229600" cy="458072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CENTRAL SOCIAL DISTRICT (CSD) FUNCTIONS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ARE OFTEN BECOMING MORE IMPORTANT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THAN CBD FUNCTIONS, e.g., retail and offices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3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40"/>
            <a:ext cx="7543800" cy="1003224"/>
          </a:xfrm>
        </p:spPr>
        <p:txBody>
          <a:bodyPr/>
          <a:lstStyle/>
          <a:p>
            <a:r>
              <a:rPr lang="en-US" sz="3200" dirty="0" smtClean="0"/>
              <a:t>One solution: Attract residents who do not need jobs, e.g.,…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464"/>
            <a:ext cx="8229600" cy="5122936"/>
          </a:xfrm>
        </p:spPr>
        <p:txBody>
          <a:bodyPr/>
          <a:lstStyle/>
          <a:p>
            <a:r>
              <a:rPr lang="en-US" sz="2600" u="sng" dirty="0"/>
              <a:t>S</a:t>
            </a:r>
            <a:r>
              <a:rPr lang="en-US" sz="2600" u="sng" dirty="0" smtClean="0"/>
              <a:t>eniors with ample retirement incomes </a:t>
            </a:r>
          </a:p>
          <a:p>
            <a:pPr lvl="1"/>
            <a:r>
              <a:rPr lang="en-US" sz="2400" dirty="0"/>
              <a:t>The 50+ age </a:t>
            </a:r>
            <a:r>
              <a:rPr lang="en-US" sz="2400" dirty="0" smtClean="0"/>
              <a:t>segment is 100 </a:t>
            </a:r>
            <a:r>
              <a:rPr lang="en-US" sz="2400" dirty="0"/>
              <a:t>million </a:t>
            </a:r>
            <a:r>
              <a:rPr lang="en-US" sz="2400" dirty="0" smtClean="0"/>
              <a:t>strong, growing. </a:t>
            </a:r>
            <a:r>
              <a:rPr lang="en-US" sz="2400" dirty="0" smtClean="0">
                <a:solidFill>
                  <a:srgbClr val="0000FF"/>
                </a:solidFill>
              </a:rPr>
              <a:t>They </a:t>
            </a:r>
            <a:r>
              <a:rPr lang="en-US" sz="2400" dirty="0">
                <a:solidFill>
                  <a:srgbClr val="0000FF"/>
                </a:solidFill>
              </a:rPr>
              <a:t>control 70% of the nation’s disposable income</a:t>
            </a:r>
            <a:r>
              <a:rPr lang="en-US" sz="2400" dirty="0"/>
              <a:t>.</a:t>
            </a:r>
          </a:p>
          <a:p>
            <a:pPr lvl="1"/>
            <a:r>
              <a:rPr lang="en-US" sz="2400" dirty="0" smtClean="0"/>
              <a:t>Gering NE is attracting retired ranchers and farmers. </a:t>
            </a:r>
            <a:r>
              <a:rPr lang="en-US" sz="2400" dirty="0" smtClean="0">
                <a:solidFill>
                  <a:srgbClr val="0000FF"/>
                </a:solidFill>
              </a:rPr>
              <a:t>Many of its tourists are good residential prospects</a:t>
            </a:r>
          </a:p>
          <a:p>
            <a:pPr lvl="1"/>
            <a:r>
              <a:rPr lang="en-US" sz="2400" dirty="0" smtClean="0"/>
              <a:t>Seymour NE has attracted retired former residents</a:t>
            </a:r>
          </a:p>
          <a:p>
            <a:pPr lvl="1"/>
            <a:r>
              <a:rPr lang="en-US" sz="2400" dirty="0" smtClean="0"/>
              <a:t>Meredith NH is seeing second home owners turn into full-time residents as they retire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Adequate healthcare services are critical</a:t>
            </a:r>
          </a:p>
          <a:p>
            <a:r>
              <a:rPr lang="en-US" sz="2600" u="sng" dirty="0" smtClean="0"/>
              <a:t>Second home owners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Feasible if big metro area is within a 2.5 to 3.0 </a:t>
            </a:r>
            <a:r>
              <a:rPr lang="en-US" sz="2400" dirty="0" err="1" smtClean="0">
                <a:solidFill>
                  <a:srgbClr val="0000FF"/>
                </a:solidFill>
              </a:rPr>
              <a:t>hr</a:t>
            </a:r>
            <a:r>
              <a:rPr lang="en-US" sz="2400" dirty="0" smtClean="0">
                <a:solidFill>
                  <a:srgbClr val="0000FF"/>
                </a:solidFill>
              </a:rPr>
              <a:t> drive</a:t>
            </a:r>
            <a:r>
              <a:rPr lang="en-US" sz="2400" dirty="0" smtClean="0"/>
              <a:t>; </a:t>
            </a:r>
            <a:r>
              <a:rPr lang="en-US" sz="2400" i="1" dirty="0" smtClean="0"/>
              <a:t>creatives big potential market segment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30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3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Living in Gering 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313" b="331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31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9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914340"/>
          </a:xfrm>
        </p:spPr>
        <p:txBody>
          <a:bodyPr/>
          <a:lstStyle/>
          <a:p>
            <a:r>
              <a:rPr lang="en-US" sz="2800" dirty="0" smtClean="0"/>
              <a:t>Another solution: Attract new residents who will bring their jobs with them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33"/>
            <a:ext cx="8229600" cy="5178394"/>
          </a:xfrm>
        </p:spPr>
        <p:txBody>
          <a:bodyPr/>
          <a:lstStyle/>
          <a:p>
            <a:r>
              <a:rPr lang="en-US" sz="2200" dirty="0" smtClean="0"/>
              <a:t>Many denizens of Kotkin’s “Valhallas” (Aspen, Jackson Hole)</a:t>
            </a:r>
          </a:p>
          <a:p>
            <a:r>
              <a:rPr lang="en-US" sz="2200" dirty="0" smtClean="0"/>
              <a:t>Those in Central VT working in website </a:t>
            </a:r>
            <a:r>
              <a:rPr lang="en-US" sz="2200" dirty="0"/>
              <a:t>design and </a:t>
            </a:r>
            <a:r>
              <a:rPr lang="en-US" sz="2200" dirty="0" smtClean="0"/>
              <a:t>services; </a:t>
            </a:r>
            <a:r>
              <a:rPr lang="en-US" sz="2200" dirty="0"/>
              <a:t>graphics services; managing investment funds; business </a:t>
            </a:r>
            <a:r>
              <a:rPr lang="en-US" sz="2200" dirty="0" smtClean="0"/>
              <a:t>consulting with bosses/clients in other parts of the nation</a:t>
            </a:r>
          </a:p>
          <a:p>
            <a:r>
              <a:rPr lang="en-US" sz="2200" dirty="0" smtClean="0"/>
              <a:t>Those with businesses and jobs that are “location free” and rely heavily on electronic communications. For example:</a:t>
            </a:r>
          </a:p>
          <a:p>
            <a:pPr lvl="1"/>
            <a:r>
              <a:rPr lang="en-US" sz="2200" dirty="0" smtClean="0"/>
              <a:t>A leather specialist who repairs </a:t>
            </a:r>
            <a:r>
              <a:rPr lang="en-US" sz="2200" dirty="0"/>
              <a:t>well known </a:t>
            </a:r>
            <a:r>
              <a:rPr lang="en-US" sz="2200" dirty="0" smtClean="0"/>
              <a:t>handbags (e.g., Coach, Longchamps, Kate Spade, etc.) for web customers; another web-based repairer focuses on Birkenstocks</a:t>
            </a:r>
            <a:endParaRPr lang="en-US" sz="2200" dirty="0"/>
          </a:p>
          <a:p>
            <a:pPr lvl="1"/>
            <a:r>
              <a:rPr lang="en-US" sz="2200" dirty="0" smtClean="0"/>
              <a:t>A web retailer of reenactors clothing</a:t>
            </a:r>
          </a:p>
          <a:p>
            <a:pPr lvl="1"/>
            <a:r>
              <a:rPr lang="en-US" sz="2200" dirty="0" smtClean="0"/>
              <a:t>Andrew Dane and I work on projects and co-author articles though we live about 1,000 miles apart; my webmaster is 250 miles away; I have clients in CA, OR, AZ, NH, VT, WI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Needed: decent Internet pipe, UPS/</a:t>
            </a:r>
            <a:r>
              <a:rPr lang="en-US" sz="2200" b="1" dirty="0" err="1" smtClean="0">
                <a:solidFill>
                  <a:srgbClr val="0000FF"/>
                </a:solidFill>
              </a:rPr>
              <a:t>Fedex</a:t>
            </a:r>
            <a:r>
              <a:rPr lang="en-US" sz="2200" b="1" dirty="0" smtClean="0">
                <a:solidFill>
                  <a:srgbClr val="0000FF"/>
                </a:solidFill>
              </a:rPr>
              <a:t>, good highway</a:t>
            </a:r>
            <a:r>
              <a:rPr lang="en-US" sz="2200" dirty="0" smtClean="0"/>
              <a:t>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32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829519"/>
          </a:xfrm>
        </p:spPr>
        <p:txBody>
          <a:bodyPr/>
          <a:lstStyle/>
          <a:p>
            <a:r>
              <a:rPr lang="en-US" dirty="0"/>
              <a:t>James Townsend &amp; </a:t>
            </a:r>
            <a:r>
              <a:rPr lang="en-US" dirty="0" smtClean="0"/>
              <a:t>Son in Pierceton</a:t>
            </a:r>
            <a:r>
              <a:rPr lang="en-US" dirty="0"/>
              <a:t>, </a:t>
            </a:r>
            <a:r>
              <a:rPr lang="en-US" dirty="0" smtClean="0"/>
              <a:t>IN – 33 miles from Ft Wayne</a:t>
            </a:r>
            <a:endParaRPr lang="en-US" dirty="0"/>
          </a:p>
        </p:txBody>
      </p:sp>
      <p:pic>
        <p:nvPicPr>
          <p:cNvPr id="9" name="Content Placeholder 8" descr="J Townsend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957" b="-35957"/>
          <a:stretch>
            <a:fillRect/>
          </a:stretch>
        </p:blipFill>
        <p:spPr>
          <a:xfrm>
            <a:off x="457200" y="1719264"/>
            <a:ext cx="4038600" cy="4341458"/>
          </a:xfrm>
        </p:spPr>
      </p:pic>
      <p:pic>
        <p:nvPicPr>
          <p:cNvPr id="10" name="Content Placeholder 9" descr="JT&amp;S Map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59" b="-52159"/>
          <a:stretch>
            <a:fillRect/>
          </a:stretch>
        </p:blipFill>
        <p:spPr>
          <a:xfrm>
            <a:off x="4533900" y="1719263"/>
            <a:ext cx="4038600" cy="44116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5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3: Attract people who will create their own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962"/>
            <a:ext cx="4038600" cy="4411663"/>
          </a:xfrm>
        </p:spPr>
        <p:txBody>
          <a:bodyPr/>
          <a:lstStyle/>
          <a:p>
            <a:r>
              <a:rPr lang="en-US" sz="2600" dirty="0" smtClean="0"/>
              <a:t>Rebooting Seniors – many seniors want new careers to keep busy &amp; augment income</a:t>
            </a:r>
          </a:p>
          <a:p>
            <a:r>
              <a:rPr lang="en-US" sz="2600" dirty="0" smtClean="0"/>
              <a:t>Freelancers/Contingent Workers – always recreating their jobs</a:t>
            </a:r>
          </a:p>
          <a:p>
            <a:r>
              <a:rPr lang="en-US" sz="2600" dirty="0" smtClean="0"/>
              <a:t>Creatives looking for a slower pace and more rustic environment (many are freelancers)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55962"/>
            <a:ext cx="4038600" cy="4411663"/>
          </a:xfrm>
        </p:spPr>
        <p:txBody>
          <a:bodyPr/>
          <a:lstStyle/>
          <a:p>
            <a:r>
              <a:rPr lang="en-US" dirty="0" smtClean="0"/>
              <a:t>Some will do hobby related work in arts, crafts, etc.</a:t>
            </a:r>
          </a:p>
          <a:p>
            <a:r>
              <a:rPr lang="en-US" dirty="0" smtClean="0"/>
              <a:t>Some will open restaurants, bars, hotels, retail shops</a:t>
            </a:r>
          </a:p>
          <a:p>
            <a:r>
              <a:rPr lang="en-US" dirty="0" smtClean="0"/>
              <a:t>Some will seek new telecommuting based work assignments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9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963"/>
            <a:ext cx="7543800" cy="1295400"/>
          </a:xfrm>
        </p:spPr>
        <p:txBody>
          <a:bodyPr/>
          <a:lstStyle/>
          <a:p>
            <a:r>
              <a:rPr lang="en-US" sz="3000" dirty="0" smtClean="0"/>
              <a:t>Four “creatives’ from Brooklyn developed The Graham &amp; Co. motel in Upstate NY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9466" b="946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287884"/>
          </a:xfrm>
        </p:spPr>
        <p:txBody>
          <a:bodyPr/>
          <a:lstStyle/>
          <a:p>
            <a:r>
              <a:rPr lang="en-US" sz="3400" dirty="0" smtClean="0"/>
              <a:t>Why contingent/freelance workers and the self-employed are critical 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8808" y="1559538"/>
            <a:ext cx="8387992" cy="4571388"/>
          </a:xfrm>
        </p:spPr>
        <p:txBody>
          <a:bodyPr/>
          <a:lstStyle/>
          <a:p>
            <a:r>
              <a:rPr lang="en-US" sz="2600" dirty="0" smtClean="0"/>
              <a:t>They are steadily growing in number nationally,    One GAO estimate (using a broad definition consistent with the title of this slide) puts it at 40% of the workforce in 2010.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In WI: “(F)rom </a:t>
            </a:r>
            <a:r>
              <a:rPr lang="en-US" sz="2600" dirty="0">
                <a:solidFill>
                  <a:srgbClr val="0000FF"/>
                </a:solidFill>
              </a:rPr>
              <a:t>2000 to 2010, rural wage and salary jobs decreased by over 22,000 (-2.6%). Conversely, there was a significant jump in self-employment jobs, well over 45,000 (+ 18.7%)….” </a:t>
            </a:r>
            <a:r>
              <a:rPr lang="en-US" sz="2600" dirty="0" smtClean="0">
                <a:solidFill>
                  <a:srgbClr val="0000FF"/>
                </a:solidFill>
              </a:rPr>
              <a:t>(RWT 2013)</a:t>
            </a:r>
          </a:p>
          <a:p>
            <a:r>
              <a:rPr lang="en-US" sz="2600" dirty="0" smtClean="0">
                <a:solidFill>
                  <a:srgbClr val="0000FF"/>
                </a:solidFill>
              </a:rPr>
              <a:t>Can the “economic gardening” of the contingents/freelancers/self-employed have more impact than a cluster based business recruitment effort?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0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40"/>
            <a:ext cx="7543800" cy="596829"/>
          </a:xfrm>
        </p:spPr>
        <p:txBody>
          <a:bodyPr/>
          <a:lstStyle/>
          <a:p>
            <a:r>
              <a:rPr lang="en-US" u="sng" dirty="0" smtClean="0"/>
              <a:t>Better Use of the Internet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5022"/>
            <a:ext cx="8229600" cy="5495905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Early hopes that the Internet would make     more businesses “location free”  -- and      better able to thrive in rural locations by tapping urban markets and jobs – are far from being fully realized</a:t>
            </a:r>
          </a:p>
          <a:p>
            <a:pPr lvl="1"/>
            <a:r>
              <a:rPr lang="en-US" sz="2300" dirty="0" smtClean="0"/>
              <a:t>Many areas had no or poor broadband access</a:t>
            </a:r>
          </a:p>
          <a:p>
            <a:pPr lvl="1"/>
            <a:r>
              <a:rPr lang="en-US" sz="2300" dirty="0" smtClean="0"/>
              <a:t>Too many small business people have not known how to effectively use the Internet – changing as youths age</a:t>
            </a:r>
          </a:p>
          <a:p>
            <a:pPr lvl="1"/>
            <a:r>
              <a:rPr lang="en-US" sz="2300" dirty="0" smtClean="0"/>
              <a:t>Powerful web-based job training, telepharmacy, telemedicine, freelancer job marts (e.g., Freelancer, Elance, Upwork, </a:t>
            </a:r>
            <a:r>
              <a:rPr lang="en-US" sz="2300" dirty="0"/>
              <a:t>F</a:t>
            </a:r>
            <a:r>
              <a:rPr lang="en-US" sz="2300" dirty="0" smtClean="0"/>
              <a:t>lexjobs), fundraising programs were </a:t>
            </a:r>
            <a:r>
              <a:rPr lang="en-US" sz="2300" dirty="0"/>
              <a:t>e</a:t>
            </a:r>
            <a:r>
              <a:rPr lang="en-US" sz="2300" dirty="0" smtClean="0"/>
              <a:t>ither not developed or not quickly enough</a:t>
            </a:r>
          </a:p>
          <a:p>
            <a:pPr lvl="1"/>
            <a:r>
              <a:rPr lang="en-US" sz="2300" dirty="0" smtClean="0"/>
              <a:t>This is changing, but the pace of change must increase. 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6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082434"/>
          </a:xfrm>
        </p:spPr>
        <p:txBody>
          <a:bodyPr/>
          <a:lstStyle/>
          <a:p>
            <a:r>
              <a:rPr lang="en-US" dirty="0" smtClean="0"/>
              <a:t>Is there a rural “creatives/knowledge workers” problem?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934"/>
            <a:ext cx="8229600" cy="5174465"/>
          </a:xfrm>
        </p:spPr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is a lot of malarkey about the value of young creative hipsters and urban preferences of all creatives </a:t>
            </a:r>
          </a:p>
          <a:p>
            <a:r>
              <a:rPr lang="en-US" sz="2400" dirty="0" smtClean="0"/>
              <a:t>Most creatives in NJ, for example, are “mature” and live in the suburbs, not urban cities.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“The percentage of rural Wisconsin residents age 25 years and older with at least a bachelors</a:t>
            </a:r>
            <a:r>
              <a:rPr lang="en-US" sz="2400" dirty="0" smtClean="0">
                <a:solidFill>
                  <a:srgbClr val="0000FF"/>
                </a:solidFill>
              </a:rPr>
              <a:t>’ degree </a:t>
            </a:r>
            <a:r>
              <a:rPr lang="en-US" sz="2400" dirty="0">
                <a:solidFill>
                  <a:srgbClr val="0000FF"/>
                </a:solidFill>
              </a:rPr>
              <a:t>has almost tripled from 6.7 percent in 1970 to 18.7 percent today.” </a:t>
            </a:r>
            <a:r>
              <a:rPr lang="en-US" sz="2400" dirty="0" smtClean="0">
                <a:solidFill>
                  <a:srgbClr val="0000FF"/>
                </a:solidFill>
              </a:rPr>
              <a:t>(RWT 2014)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Rural towns with the needed assets can and do attract creatives! </a:t>
            </a:r>
            <a:r>
              <a:rPr lang="en-US" sz="2400" dirty="0"/>
              <a:t>For decades, we’ve seen many creatives in numerous rural </a:t>
            </a:r>
            <a:r>
              <a:rPr lang="en-US" sz="2400" dirty="0" smtClean="0"/>
              <a:t>places in NY, NH, VT, MA</a:t>
            </a:r>
          </a:p>
          <a:p>
            <a:r>
              <a:rPr lang="en-US" sz="2400" dirty="0" smtClean="0"/>
              <a:t>Beautiful scenery and attractive Main Streets/CSDs help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If they visit, they’re more likely to become residents</a:t>
            </a:r>
            <a:r>
              <a:rPr lang="en-US" sz="25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98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Addendum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 financial tool box available for small town downtown revitalization has loads of tools proven in small communities. See our article:</a:t>
            </a:r>
          </a:p>
          <a:p>
            <a:pPr marL="349250" lvl="1" indent="0">
              <a:buNone/>
            </a:pPr>
            <a:r>
              <a:rPr lang="en-US" dirty="0" smtClean="0"/>
              <a:t>Milder</a:t>
            </a:r>
            <a:r>
              <a:rPr lang="en-US" dirty="0"/>
              <a:t>, N. David, and Andrew Dane. </a:t>
            </a:r>
            <a:r>
              <a:rPr lang="en-US" dirty="0" smtClean="0"/>
              <a:t>“Some </a:t>
            </a:r>
            <a:r>
              <a:rPr lang="en-US" dirty="0"/>
              <a:t>More Thoughts on the Economic Revitalization of Small Town Downtowns: Financial Tools</a:t>
            </a:r>
            <a:r>
              <a:rPr lang="en-US" dirty="0" smtClean="0"/>
              <a:t>.” </a:t>
            </a:r>
            <a:r>
              <a:rPr lang="en-US" u="sng" dirty="0"/>
              <a:t>Economic Development Journal of Canada</a:t>
            </a:r>
            <a:r>
              <a:rPr lang="en-US" dirty="0"/>
              <a:t>, November 2014.   </a:t>
            </a:r>
            <a:r>
              <a:rPr lang="en-US" u="sng" dirty="0">
                <a:hlinkClick r:id="rId2"/>
              </a:rPr>
              <a:t>http://tinyurl.com/qcbnefh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8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CSD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The downtown area with </a:t>
            </a:r>
            <a:r>
              <a:rPr lang="en-US" b="1" dirty="0"/>
              <a:t>activity venues </a:t>
            </a:r>
            <a:r>
              <a:rPr lang="en-US" b="1" dirty="0" smtClean="0"/>
              <a:t>that facilitate </a:t>
            </a:r>
            <a:r>
              <a:rPr lang="en-US" b="1" dirty="0"/>
              <a:t>people having enjoyable experiences with other people, usually relatives and friends, </a:t>
            </a:r>
            <a:r>
              <a:rPr lang="en-US" b="1" dirty="0" smtClean="0"/>
              <a:t>but, importantly, </a:t>
            </a:r>
            <a:r>
              <a:rPr lang="en-US" b="1" dirty="0"/>
              <a:t>sometimes strangers.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671" r="15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78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899419"/>
          </a:xfrm>
        </p:spPr>
        <p:txBody>
          <a:bodyPr/>
          <a:lstStyle/>
          <a:p>
            <a:r>
              <a:rPr lang="en-US" dirty="0" smtClean="0"/>
              <a:t>Some CSD Components: </a:t>
            </a:r>
            <a:r>
              <a:rPr lang="en-US" sz="2400" dirty="0" smtClean="0"/>
              <a:t>(EN = entertainment niche)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04673"/>
            <a:ext cx="4038600" cy="4926254"/>
          </a:xfrm>
        </p:spPr>
        <p:txBody>
          <a:bodyPr/>
          <a:lstStyle/>
          <a:p>
            <a:r>
              <a:rPr lang="en-US" sz="2400" dirty="0" smtClean="0"/>
              <a:t>Movie theaters (EN)</a:t>
            </a:r>
          </a:p>
          <a:p>
            <a:r>
              <a:rPr lang="en-US" sz="2400" dirty="0"/>
              <a:t>PACs (EN)</a:t>
            </a:r>
          </a:p>
          <a:p>
            <a:r>
              <a:rPr lang="en-US" sz="2400" dirty="0"/>
              <a:t>Concert Halls(EN)</a:t>
            </a:r>
          </a:p>
          <a:p>
            <a:r>
              <a:rPr lang="en-US" sz="2400" dirty="0"/>
              <a:t>Museums (EN)</a:t>
            </a:r>
          </a:p>
          <a:p>
            <a:r>
              <a:rPr lang="en-US" sz="2400" dirty="0"/>
              <a:t>Art galleries (EN)</a:t>
            </a:r>
          </a:p>
          <a:p>
            <a:r>
              <a:rPr lang="en-US" sz="2400" dirty="0"/>
              <a:t>Arenas (EN</a:t>
            </a:r>
            <a:r>
              <a:rPr lang="en-US" sz="2400" dirty="0" smtClean="0"/>
              <a:t>) </a:t>
            </a:r>
          </a:p>
          <a:p>
            <a:r>
              <a:rPr lang="en-US" sz="2400" dirty="0"/>
              <a:t>Stadiums (EN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Senior </a:t>
            </a:r>
            <a:r>
              <a:rPr lang="en-US" sz="2400" dirty="0"/>
              <a:t>centers, </a:t>
            </a:r>
            <a:r>
              <a:rPr lang="en-US" sz="2400" dirty="0" smtClean="0"/>
              <a:t>community centers (EN)</a:t>
            </a:r>
          </a:p>
          <a:p>
            <a:r>
              <a:rPr lang="en-US" sz="2400" dirty="0" smtClean="0"/>
              <a:t>Pamper niche venues (gyms, nail &amp; hair salons)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04673"/>
            <a:ext cx="4038600" cy="4926253"/>
          </a:xfrm>
        </p:spPr>
        <p:txBody>
          <a:bodyPr/>
          <a:lstStyle/>
          <a:p>
            <a:r>
              <a:rPr lang="en-US" sz="2400" dirty="0"/>
              <a:t>Restaurants and drinking places (EN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Parks/public </a:t>
            </a:r>
            <a:r>
              <a:rPr lang="en-US" sz="2400" dirty="0"/>
              <a:t>spaces (EN)</a:t>
            </a:r>
          </a:p>
          <a:p>
            <a:r>
              <a:rPr lang="en-US" sz="2400" dirty="0" smtClean="0"/>
              <a:t>Ice cream parlors</a:t>
            </a:r>
            <a:r>
              <a:rPr lang="en-US" sz="2400" dirty="0"/>
              <a:t>;</a:t>
            </a:r>
            <a:r>
              <a:rPr lang="en-US" sz="2400" dirty="0" smtClean="0"/>
              <a:t> pizza, hot dog, sausage </a:t>
            </a:r>
            <a:r>
              <a:rPr lang="en-US" sz="2400" dirty="0"/>
              <a:t>joints (EN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Places of worship</a:t>
            </a:r>
          </a:p>
          <a:p>
            <a:r>
              <a:rPr lang="en-US" sz="2400" dirty="0" smtClean="0"/>
              <a:t>Social clubs, (EN)</a:t>
            </a:r>
          </a:p>
          <a:p>
            <a:r>
              <a:rPr lang="en-US" sz="2400" dirty="0" smtClean="0"/>
              <a:t>Catering halls (EN)</a:t>
            </a:r>
          </a:p>
          <a:p>
            <a:r>
              <a:rPr lang="en-US" sz="2400" dirty="0" smtClean="0"/>
              <a:t>Public markets (EN)</a:t>
            </a:r>
          </a:p>
          <a:p>
            <a:r>
              <a:rPr lang="en-US" sz="2400" dirty="0" smtClean="0"/>
              <a:t>Schools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5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96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1717456"/>
          </a:xfrm>
        </p:spPr>
        <p:txBody>
          <a:bodyPr/>
          <a:lstStyle/>
          <a:p>
            <a:r>
              <a:rPr lang="en-US" sz="3200" dirty="0" smtClean="0"/>
              <a:t>An entertainment niche is a subset of the CSD. Three of its components should be given top priority:</a:t>
            </a:r>
            <a:endParaRPr lang="en-US" sz="3200" dirty="0"/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 rot="5400000">
            <a:off x="2642264" y="429734"/>
            <a:ext cx="3408574" cy="7778702"/>
          </a:xfrm>
        </p:spPr>
        <p:txBody>
          <a:bodyPr vert="vert270" anchor="t" anchorCtr="0"/>
          <a:lstStyle/>
          <a:p>
            <a:pPr lvl="3">
              <a:lnSpc>
                <a:spcPct val="150000"/>
              </a:lnSpc>
            </a:pPr>
            <a:r>
              <a:rPr lang="en-US" sz="2800" dirty="0" smtClean="0"/>
              <a:t>Restaurants and drinking places</a:t>
            </a:r>
          </a:p>
          <a:p>
            <a:pPr lvl="3">
              <a:lnSpc>
                <a:spcPct val="150000"/>
              </a:lnSpc>
            </a:pPr>
            <a:r>
              <a:rPr lang="en-US" sz="2800" dirty="0" smtClean="0"/>
              <a:t>Parks and Public Spaces</a:t>
            </a:r>
          </a:p>
          <a:p>
            <a:pPr lvl="3">
              <a:lnSpc>
                <a:spcPct val="150000"/>
              </a:lnSpc>
            </a:pPr>
            <a:r>
              <a:rPr lang="en-US" sz="2800" dirty="0" smtClean="0"/>
              <a:t>Movie Theaters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6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46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125"/>
            <a:ext cx="7543800" cy="1372768"/>
          </a:xfrm>
        </p:spPr>
        <p:txBody>
          <a:bodyPr/>
          <a:lstStyle/>
          <a:p>
            <a:r>
              <a:rPr lang="en-US" sz="3000" dirty="0" smtClean="0"/>
              <a:t>Restaurants and drinking places are vital social amenities and they can make it in small WI towns</a:t>
            </a:r>
            <a:endParaRPr lang="en-US" sz="30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7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1678"/>
            <a:ext cx="8229600" cy="4319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2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7543800" cy="792939"/>
          </a:xfrm>
        </p:spPr>
        <p:txBody>
          <a:bodyPr/>
          <a:lstStyle/>
          <a:p>
            <a:r>
              <a:rPr lang="en-US" dirty="0"/>
              <a:t>Here’s why…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6822" y="1195335"/>
            <a:ext cx="8359978" cy="49355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Content Placeholder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78" b="-44278"/>
          <a:stretch>
            <a:fillRect/>
          </a:stretch>
        </p:blipFill>
        <p:spPr bwMode="auto">
          <a:xfrm>
            <a:off x="1662121" y="915178"/>
            <a:ext cx="6218948" cy="5215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989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why 2…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low market share needs to be       won to be viable</a:t>
            </a:r>
          </a:p>
          <a:p>
            <a:r>
              <a:rPr lang="en-US" dirty="0"/>
              <a:t>Relatively low rent and labor costs </a:t>
            </a:r>
            <a:endParaRPr lang="en-US" dirty="0" smtClean="0"/>
          </a:p>
          <a:p>
            <a:r>
              <a:rPr lang="en-US" dirty="0" smtClean="0"/>
              <a:t>They now account for about 13% of the annual sales in WI small downtowns – more viable than most GAFO retail</a:t>
            </a:r>
          </a:p>
          <a:p>
            <a:r>
              <a:rPr lang="en-US" dirty="0" smtClean="0"/>
              <a:t>We are now spending more on eating out than on eating at home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latin typeface="Arial"/>
              </a:rPr>
              <a:t>N. David Milder</a:t>
            </a: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C635-35B4-8748-95A1-483F5854CD9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9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Riding The Trends During Tough Times For Retail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</TotalTime>
  <Words>2595</Words>
  <Application>Microsoft Office PowerPoint</Application>
  <PresentationFormat>On-screen Show (4:3)</PresentationFormat>
  <Paragraphs>287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Riding The Trends During Tough Times For Retail</vt:lpstr>
      <vt:lpstr> </vt:lpstr>
      <vt:lpstr>Strategies to be discussed:</vt:lpstr>
      <vt:lpstr>In the New Normal for Downtowns…</vt:lpstr>
      <vt:lpstr>Your CSD is…</vt:lpstr>
      <vt:lpstr>Some CSD Components: (EN = entertainment niche)</vt:lpstr>
      <vt:lpstr>An entertainment niche is a subset of the CSD. Three of its components should be given top priority:</vt:lpstr>
      <vt:lpstr>Restaurants and drinking places are vital social amenities and they can make it in small WI towns</vt:lpstr>
      <vt:lpstr>Here’s why…</vt:lpstr>
      <vt:lpstr>Here’s why 2…</vt:lpstr>
      <vt:lpstr>Biggest restaurant challenges in small towns…</vt:lpstr>
      <vt:lpstr>Parks and public spaces are often far better strategic choices than formal entertainment venues* because they …</vt:lpstr>
      <vt:lpstr>Some relevant data…</vt:lpstr>
      <vt:lpstr>Mitchell Park in Greenport, NY – year round population 2,200 </vt:lpstr>
      <vt:lpstr>Division Street Plaza in Somerville, NJ – population 12,100 </vt:lpstr>
      <vt:lpstr>Grand Central Plaza in Valparaiso, IN – population 32,000</vt:lpstr>
      <vt:lpstr>The types of organizations that made these projects happen…</vt:lpstr>
      <vt:lpstr>How are they financed? In many ways…</vt:lpstr>
      <vt:lpstr>Downtown movie theaters are treasures, but under constant threat</vt:lpstr>
      <vt:lpstr>The challenge is to keep the cinemas you have open, vibrant and profitable</vt:lpstr>
      <vt:lpstr>THE JOBS PROBLEM (Not Steve)   </vt:lpstr>
      <vt:lpstr>Meta Strategy for Overcoming Small Town Sparsely Populated and Resourced  Market Areas: Tap Denser &amp; Richer Distant Areas</vt:lpstr>
      <vt:lpstr>The Pivotal Economic Challenge</vt:lpstr>
      <vt:lpstr>While most American adults do not want to live in a rural area, a very significant percentage do! </vt:lpstr>
      <vt:lpstr>Extrapolating from the Trulia survey data…</vt:lpstr>
      <vt:lpstr>Don’t count any age group out</vt:lpstr>
      <vt:lpstr>My attempt at a quick rural small town residential locational assets and liabilities assessment</vt:lpstr>
      <vt:lpstr>To penetrate this pro rural- small town market segment, a town needs… </vt:lpstr>
      <vt:lpstr>Health care services are  especially important for seniors</vt:lpstr>
      <vt:lpstr>Some Data on Housing Cost Advantages</vt:lpstr>
      <vt:lpstr>One solution: Attract residents who do not need jobs, e.g.,…</vt:lpstr>
      <vt:lpstr>Senior Living in Gering NE</vt:lpstr>
      <vt:lpstr>Another solution: Attract new residents who will bring their jobs with them</vt:lpstr>
      <vt:lpstr>James Townsend &amp; Son in Pierceton, IN – 33 miles from Ft Wayne</vt:lpstr>
      <vt:lpstr>Solution 3: Attract people who will create their own jobs</vt:lpstr>
      <vt:lpstr>Four “creatives’ from Brooklyn developed The Graham &amp; Co. motel in Upstate NY</vt:lpstr>
      <vt:lpstr>Why contingent/freelance workers and the self-employed are critical </vt:lpstr>
      <vt:lpstr>Better Use of the Internet</vt:lpstr>
      <vt:lpstr>Is there a rural “creatives/knowledge workers” problem? </vt:lpstr>
      <vt:lpstr>Addendum</vt:lpstr>
    </vt:vector>
  </TitlesOfParts>
  <Manager/>
  <Company>DANTH,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Strategies for Small Town Downtown Revitalization </dc:title>
  <dc:subject/>
  <dc:creator>N David Milder</dc:creator>
  <cp:keywords/>
  <dc:description/>
  <cp:lastModifiedBy>ND Milder</cp:lastModifiedBy>
  <cp:revision>178</cp:revision>
  <cp:lastPrinted>2015-09-20T16:39:12Z</cp:lastPrinted>
  <dcterms:created xsi:type="dcterms:W3CDTF">2015-09-18T15:41:53Z</dcterms:created>
  <dcterms:modified xsi:type="dcterms:W3CDTF">2015-11-15T21:37:14Z</dcterms:modified>
  <cp:category/>
</cp:coreProperties>
</file>