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La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E3752B2-90D9-430E-BB11-D142495238B2}">
  <a:tblStyle styleId="{EE3752B2-90D9-430E-BB11-D142495238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Lato-bold.fntdata"/><Relationship Id="rId27" Type="http://schemas.openxmlformats.org/officeDocument/2006/relationships/font" Target="fonts/Lat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a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font" Target="fonts/Lat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f6af9dd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f6af9d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2d7bb50e7_0_7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2d7bb50e7_0_7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326251d86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326251d86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2d7bb50e7_0_7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2d7bb50e7_0_7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2d7bb50e7_0_8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2d7bb50e7_0_8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2d7bb50e7_0_8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42d7bb50e7_0_8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2d7bb50e7_0_8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2d7bb50e7_0_8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51622d55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51622d55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326251d86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326251d86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4326251d86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4326251d86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51e213838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51e213838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6ee7dff8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6ee7dff8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45c3eca86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45c3eca86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d9c67055b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d9c67055b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2d7bb50e7_0_7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2d7bb50e7_0_7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2d7bb50e7_0_7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2d7bb50e7_0_7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5430e6bdd_5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5430e6bdd_5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326251d86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326251d86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326251d86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326251d8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326251d86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326251d86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Relationship Id="rId4" Type="http://schemas.openxmlformats.org/officeDocument/2006/relationships/hyperlink" Target="mailto:info@7riversalliance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70300" y="1462275"/>
            <a:ext cx="8003400" cy="144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2"/>
                </a:solidFill>
              </a:rPr>
              <a:t>2018 Executive Survey Results</a:t>
            </a:r>
            <a:endParaRPr sz="6000">
              <a:solidFill>
                <a:schemeClr val="accent2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83150" y="3349700"/>
            <a:ext cx="37878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Maddy Larrabee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724950" y="1188450"/>
            <a:ext cx="3300900" cy="11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Employee </a:t>
            </a:r>
            <a:r>
              <a:rPr lang="en"/>
              <a:t>Conditions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2"/>
          <p:cNvSpPr txBox="1"/>
          <p:nvPr>
            <p:ph idx="1" type="subTitle"/>
          </p:nvPr>
        </p:nvSpPr>
        <p:spPr>
          <a:xfrm>
            <a:off x="5207575" y="429450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/>
              <a:t>Please rank these challenges, in order of severity, faced by your </a:t>
            </a:r>
            <a:r>
              <a:rPr lang="en" sz="1800"/>
              <a:t>employees</a:t>
            </a:r>
            <a:r>
              <a:rPr lang="en" sz="1300"/>
              <a:t>. </a:t>
            </a:r>
            <a:endParaRPr sz="1300"/>
          </a:p>
        </p:txBody>
      </p:sp>
      <p:pic>
        <p:nvPicPr>
          <p:cNvPr descr="Forms response chart. Question title: Please rank these challenges, in order of severity, faced by your employees. (1 through 4). Number of responses: ." id="153" name="Google Shape;153;p22"/>
          <p:cNvPicPr preferRelativeResize="0"/>
          <p:nvPr/>
        </p:nvPicPr>
        <p:blipFill rotWithShape="1">
          <a:blip r:embed="rId3">
            <a:alphaModFix/>
          </a:blip>
          <a:srcRect b="0" l="0" r="0" t="23838"/>
          <a:stretch/>
        </p:blipFill>
        <p:spPr>
          <a:xfrm>
            <a:off x="80300" y="2392475"/>
            <a:ext cx="6120878" cy="266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/>
          <p:nvPr/>
        </p:nvSpPr>
        <p:spPr>
          <a:xfrm>
            <a:off x="2076975" y="2956950"/>
            <a:ext cx="1208400" cy="1902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6348950" y="1707375"/>
            <a:ext cx="2685000" cy="16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4"/>
                </a:solidFill>
              </a:rPr>
              <a:t>Affordable</a:t>
            </a:r>
            <a:r>
              <a:rPr lang="en" sz="2000">
                <a:solidFill>
                  <a:schemeClr val="accent4"/>
                </a:solidFill>
              </a:rPr>
              <a:t> Health Care</a:t>
            </a:r>
            <a:endParaRPr sz="20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4"/>
                </a:solidFill>
              </a:rPr>
              <a:t>Affordable</a:t>
            </a:r>
            <a:r>
              <a:rPr lang="en" sz="2000">
                <a:solidFill>
                  <a:schemeClr val="accent4"/>
                </a:solidFill>
              </a:rPr>
              <a:t> Housing </a:t>
            </a:r>
            <a:endParaRPr sz="2000">
              <a:solidFill>
                <a:schemeClr val="accent4"/>
              </a:solidFill>
            </a:endParaRPr>
          </a:p>
        </p:txBody>
      </p:sp>
      <p:sp>
        <p:nvSpPr>
          <p:cNvPr id="156" name="Google Shape;156;p22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57" name="Google Shape;15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type="title"/>
          </p:nvPr>
        </p:nvSpPr>
        <p:spPr>
          <a:xfrm>
            <a:off x="265500" y="8537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Employee Conditions</a:t>
            </a:r>
            <a:endParaRPr/>
          </a:p>
        </p:txBody>
      </p:sp>
      <p:sp>
        <p:nvSpPr>
          <p:cNvPr id="163" name="Google Shape;163;p2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your opinion of housing development in the 7 Rivers Region?</a:t>
            </a:r>
            <a:endParaRPr/>
          </a:p>
        </p:txBody>
      </p:sp>
      <p:graphicFrame>
        <p:nvGraphicFramePr>
          <p:cNvPr id="164" name="Google Shape;164;p23"/>
          <p:cNvGraphicFramePr/>
          <p:nvPr/>
        </p:nvGraphicFramePr>
        <p:xfrm>
          <a:off x="4751900" y="59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{EE3752B2-90D9-430E-BB11-D142495238B2}</a:tableStyleId>
              </a:tblPr>
              <a:tblGrid>
                <a:gridCol w="2762775"/>
                <a:gridCol w="1150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Too much development is </a:t>
                      </a:r>
                      <a:r>
                        <a:rPr lang="en" sz="1800">
                          <a:solidFill>
                            <a:schemeClr val="dk1"/>
                          </a:solidFill>
                        </a:rPr>
                        <a:t>occurring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</a:rPr>
                        <a:t>0%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There is an </a:t>
                      </a:r>
                      <a:r>
                        <a:rPr lang="en" sz="1800">
                          <a:solidFill>
                            <a:schemeClr val="dk1"/>
                          </a:solidFill>
                        </a:rPr>
                        <a:t>appropriate</a:t>
                      </a:r>
                      <a:r>
                        <a:rPr lang="en" sz="1800">
                          <a:solidFill>
                            <a:schemeClr val="dk1"/>
                          </a:solidFill>
                        </a:rPr>
                        <a:t> amount of housing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</a:rPr>
                        <a:t>42.9%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4"/>
                          </a:solidFill>
                        </a:rPr>
                        <a:t>Too little development is </a:t>
                      </a:r>
                      <a:r>
                        <a:rPr lang="en" sz="1800">
                          <a:solidFill>
                            <a:schemeClr val="accent4"/>
                          </a:solidFill>
                        </a:rPr>
                        <a:t>occurring</a:t>
                      </a:r>
                      <a:endParaRPr sz="1800">
                        <a:solidFill>
                          <a:schemeClr val="accent4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4"/>
                          </a:solidFill>
                        </a:rPr>
                        <a:t>57.1%</a:t>
                      </a:r>
                      <a:endParaRPr sz="2400">
                        <a:solidFill>
                          <a:schemeClr val="accent4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5" name="Google Shape;165;p23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66" name="Google Shape;16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898425" y="379300"/>
            <a:ext cx="2622000" cy="86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Trade</a:t>
            </a:r>
            <a:endParaRPr/>
          </a:p>
        </p:txBody>
      </p:sp>
      <p:sp>
        <p:nvSpPr>
          <p:cNvPr id="172" name="Google Shape;172;p24"/>
          <p:cNvSpPr txBox="1"/>
          <p:nvPr>
            <p:ph idx="1" type="subTitle"/>
          </p:nvPr>
        </p:nvSpPr>
        <p:spPr>
          <a:xfrm>
            <a:off x="558975" y="1398500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/>
              <a:t>Is your </a:t>
            </a:r>
            <a:r>
              <a:rPr lang="en" sz="1800"/>
              <a:t>company</a:t>
            </a:r>
            <a:r>
              <a:rPr lang="en" sz="1800"/>
              <a:t> currently involved in international trade? </a:t>
            </a:r>
            <a:endParaRPr sz="1800"/>
          </a:p>
        </p:txBody>
      </p:sp>
      <p:sp>
        <p:nvSpPr>
          <p:cNvPr id="173" name="Google Shape;173;p24"/>
          <p:cNvSpPr txBox="1"/>
          <p:nvPr/>
        </p:nvSpPr>
        <p:spPr>
          <a:xfrm>
            <a:off x="4860150" y="203350"/>
            <a:ext cx="3987900" cy="13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If no, what is permitting your </a:t>
            </a:r>
            <a:r>
              <a:rPr lang="en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company</a:t>
            </a:r>
            <a:r>
              <a:rPr lang="en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from expanding into foreign markets?</a:t>
            </a:r>
            <a:endParaRPr sz="2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1197825" y="3510600"/>
            <a:ext cx="2142000" cy="12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accent4"/>
                </a:solidFill>
              </a:rPr>
              <a:t>NO </a:t>
            </a:r>
            <a:endParaRPr b="1" sz="3000">
              <a:solidFill>
                <a:schemeClr val="accent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accent4"/>
                </a:solidFill>
              </a:rPr>
              <a:t>86.8%</a:t>
            </a:r>
            <a:endParaRPr b="1" sz="3000">
              <a:solidFill>
                <a:schemeClr val="accent4"/>
              </a:solidFill>
            </a:endParaRPr>
          </a:p>
        </p:txBody>
      </p:sp>
      <p:sp>
        <p:nvSpPr>
          <p:cNvPr id="175" name="Google Shape;175;p24"/>
          <p:cNvSpPr txBox="1"/>
          <p:nvPr/>
        </p:nvSpPr>
        <p:spPr>
          <a:xfrm>
            <a:off x="4653450" y="1774825"/>
            <a:ext cx="41946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-"/>
            </a:pPr>
            <a:r>
              <a:rPr lang="en" sz="1800">
                <a:solidFill>
                  <a:schemeClr val="accent4"/>
                </a:solidFill>
              </a:rPr>
              <a:t>Business designed to serve a specific area</a:t>
            </a:r>
            <a:endParaRPr sz="1800">
              <a:solidFill>
                <a:schemeClr val="accent4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Lack of Export Knowledge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High Cost/Tough </a:t>
            </a:r>
            <a:r>
              <a:rPr lang="en" sz="1800">
                <a:solidFill>
                  <a:schemeClr val="dk1"/>
                </a:solidFill>
              </a:rPr>
              <a:t>Competition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6" name="Google Shape;176;p24"/>
          <p:cNvSpPr txBox="1"/>
          <p:nvPr/>
        </p:nvSpPr>
        <p:spPr>
          <a:xfrm>
            <a:off x="1197825" y="2443200"/>
            <a:ext cx="2023200" cy="10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Yes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13.2%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77" name="Google Shape;177;p24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78" name="Google Shape;17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/>
          <p:nvPr>
            <p:ph type="title"/>
          </p:nvPr>
        </p:nvSpPr>
        <p:spPr>
          <a:xfrm>
            <a:off x="660050" y="838850"/>
            <a:ext cx="3300900" cy="178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5"/>
          <p:cNvSpPr txBox="1"/>
          <p:nvPr>
            <p:ph idx="1" type="subTitle"/>
          </p:nvPr>
        </p:nvSpPr>
        <p:spPr>
          <a:xfrm>
            <a:off x="660050" y="2059350"/>
            <a:ext cx="3300900" cy="24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(Open Responses)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800"/>
              <a:t>What is your firm’s biggest challenge or obstacle right now?</a:t>
            </a:r>
            <a:endParaRPr sz="1800"/>
          </a:p>
        </p:txBody>
      </p:sp>
      <p:sp>
        <p:nvSpPr>
          <p:cNvPr id="185" name="Google Shape;185;p25"/>
          <p:cNvSpPr txBox="1"/>
          <p:nvPr/>
        </p:nvSpPr>
        <p:spPr>
          <a:xfrm>
            <a:off x="5018350" y="365575"/>
            <a:ext cx="3295200" cy="3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Out of 42 responses: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26% mentioned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4"/>
                </a:solidFill>
              </a:rPr>
              <a:t>Workforce Shortage </a:t>
            </a:r>
            <a:endParaRPr b="1" sz="1800">
              <a:solidFill>
                <a:schemeClr val="accent4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21% mentioned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</a:t>
            </a:r>
            <a:r>
              <a:rPr b="1" lang="en" sz="1800">
                <a:solidFill>
                  <a:schemeClr val="accent4"/>
                </a:solidFill>
              </a:rPr>
              <a:t>Government</a:t>
            </a:r>
            <a:r>
              <a:rPr b="1" lang="en" sz="1800">
                <a:solidFill>
                  <a:schemeClr val="accent4"/>
                </a:solidFill>
              </a:rPr>
              <a:t> Regulation</a:t>
            </a:r>
            <a:endParaRPr b="1" sz="1800">
              <a:solidFill>
                <a:schemeClr val="accent4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Other answers included </a:t>
            </a:r>
            <a:r>
              <a:rPr b="1" lang="en" sz="1800">
                <a:solidFill>
                  <a:schemeClr val="dk1"/>
                </a:solidFill>
              </a:rPr>
              <a:t>changing markets, technology, </a:t>
            </a:r>
            <a:r>
              <a:rPr lang="en" sz="1800">
                <a:solidFill>
                  <a:schemeClr val="dk1"/>
                </a:solidFill>
              </a:rPr>
              <a:t>and </a:t>
            </a:r>
            <a:r>
              <a:rPr b="1" lang="en" sz="1800">
                <a:solidFill>
                  <a:schemeClr val="dk1"/>
                </a:solidFill>
              </a:rPr>
              <a:t>high costs 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186" name="Google Shape;186;p25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87" name="Google Shape;18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/>
          <p:nvPr>
            <p:ph type="title"/>
          </p:nvPr>
        </p:nvSpPr>
        <p:spPr>
          <a:xfrm>
            <a:off x="724950" y="636500"/>
            <a:ext cx="3300900" cy="178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Industry Trends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(Open Response)</a:t>
            </a:r>
            <a:endParaRPr sz="1400"/>
          </a:p>
        </p:txBody>
      </p:sp>
      <p:sp>
        <p:nvSpPr>
          <p:cNvPr id="193" name="Google Shape;193;p26"/>
          <p:cNvSpPr txBox="1"/>
          <p:nvPr>
            <p:ph idx="1" type="subTitle"/>
          </p:nvPr>
        </p:nvSpPr>
        <p:spPr>
          <a:xfrm>
            <a:off x="724950" y="2959800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/>
              <a:t>What trend in your industry is most </a:t>
            </a:r>
            <a:r>
              <a:rPr lang="en" sz="1800"/>
              <a:t>likely</a:t>
            </a:r>
            <a:r>
              <a:rPr lang="en" sz="1800"/>
              <a:t> to impact the future of business? </a:t>
            </a:r>
            <a:endParaRPr sz="1800"/>
          </a:p>
        </p:txBody>
      </p:sp>
      <p:sp>
        <p:nvSpPr>
          <p:cNvPr id="194" name="Google Shape;194;p26"/>
          <p:cNvSpPr txBox="1"/>
          <p:nvPr/>
        </p:nvSpPr>
        <p:spPr>
          <a:xfrm>
            <a:off x="4944050" y="472525"/>
            <a:ext cx="3828000" cy="3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Out of 41 responses, 3 main categories included: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Technology usage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Government policy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Aging workforce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95" name="Google Shape;195;p26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96" name="Google Shape;19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7"/>
          <p:cNvSpPr txBox="1"/>
          <p:nvPr>
            <p:ph type="title"/>
          </p:nvPr>
        </p:nvSpPr>
        <p:spPr>
          <a:xfrm>
            <a:off x="775550" y="546150"/>
            <a:ext cx="3300900" cy="178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Promotion Tactics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(Open Responses)</a:t>
            </a:r>
            <a:endParaRPr sz="1400"/>
          </a:p>
        </p:txBody>
      </p:sp>
      <p:sp>
        <p:nvSpPr>
          <p:cNvPr id="202" name="Google Shape;202;p27"/>
          <p:cNvSpPr txBox="1"/>
          <p:nvPr>
            <p:ph idx="1" type="subTitle"/>
          </p:nvPr>
        </p:nvSpPr>
        <p:spPr>
          <a:xfrm>
            <a:off x="775550" y="28917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/>
              <a:t>What tactics does your firm employ to promote business and expand into new markets?</a:t>
            </a:r>
            <a:endParaRPr sz="1800"/>
          </a:p>
        </p:txBody>
      </p:sp>
      <p:sp>
        <p:nvSpPr>
          <p:cNvPr id="203" name="Google Shape;203;p27"/>
          <p:cNvSpPr txBox="1"/>
          <p:nvPr/>
        </p:nvSpPr>
        <p:spPr>
          <a:xfrm>
            <a:off x="5028650" y="756075"/>
            <a:ext cx="3448200" cy="30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Majority of </a:t>
            </a:r>
            <a:r>
              <a:rPr lang="en">
                <a:solidFill>
                  <a:schemeClr val="dk1"/>
                </a:solidFill>
              </a:rPr>
              <a:t>respondents</a:t>
            </a:r>
            <a:r>
              <a:rPr lang="en">
                <a:solidFill>
                  <a:schemeClr val="dk1"/>
                </a:solidFill>
              </a:rPr>
              <a:t> said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4"/>
                </a:solidFill>
              </a:rPr>
              <a:t>INTERNET</a:t>
            </a:r>
            <a:endParaRPr sz="24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(Social Media)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Personal Sales/Word of Mouth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204" name="Google Shape;204;p27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205" name="Google Shape;20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8"/>
          <p:cNvSpPr txBox="1"/>
          <p:nvPr>
            <p:ph type="title"/>
          </p:nvPr>
        </p:nvSpPr>
        <p:spPr>
          <a:xfrm>
            <a:off x="435650" y="672250"/>
            <a:ext cx="6305400" cy="7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Specific Sectors</a:t>
            </a:r>
            <a:endParaRPr sz="3000"/>
          </a:p>
        </p:txBody>
      </p:sp>
      <p:sp>
        <p:nvSpPr>
          <p:cNvPr id="211" name="Google Shape;211;p28"/>
          <p:cNvSpPr txBox="1"/>
          <p:nvPr>
            <p:ph idx="1" type="body"/>
          </p:nvPr>
        </p:nvSpPr>
        <p:spPr>
          <a:xfrm>
            <a:off x="435650" y="1923125"/>
            <a:ext cx="7688700" cy="26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Low responses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" sz="2400">
                <a:solidFill>
                  <a:schemeClr val="dk1"/>
                </a:solidFill>
              </a:rPr>
              <a:t>Manufacturing, Retail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213" name="Google Shape;21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/>
          <p:nvPr>
            <p:ph type="title"/>
          </p:nvPr>
        </p:nvSpPr>
        <p:spPr>
          <a:xfrm>
            <a:off x="265500" y="330525"/>
            <a:ext cx="4045200" cy="84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Manufacturing</a:t>
            </a:r>
            <a:r>
              <a:rPr lang="en"/>
              <a:t> </a:t>
            </a:r>
            <a:endParaRPr/>
          </a:p>
        </p:txBody>
      </p:sp>
      <p:sp>
        <p:nvSpPr>
          <p:cNvPr id="219" name="Google Shape;219;p29"/>
          <p:cNvSpPr txBox="1"/>
          <p:nvPr>
            <p:ph idx="1" type="subTitle"/>
          </p:nvPr>
        </p:nvSpPr>
        <p:spPr>
          <a:xfrm>
            <a:off x="4766225" y="168151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What do you </a:t>
            </a:r>
            <a:r>
              <a:rPr lang="en" sz="2400">
                <a:solidFill>
                  <a:schemeClr val="dk1"/>
                </a:solidFill>
              </a:rPr>
              <a:t>believe</a:t>
            </a:r>
            <a:r>
              <a:rPr lang="en" sz="2400">
                <a:solidFill>
                  <a:schemeClr val="dk1"/>
                </a:solidFill>
              </a:rPr>
              <a:t> is the biggest concern facing your firm?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220" name="Google Shape;220;p29"/>
          <p:cNvPicPr preferRelativeResize="0"/>
          <p:nvPr/>
        </p:nvPicPr>
        <p:blipFill rotWithShape="1">
          <a:blip r:embed="rId3">
            <a:alphaModFix/>
          </a:blip>
          <a:srcRect b="0" l="19795" r="11134" t="0"/>
          <a:stretch/>
        </p:blipFill>
        <p:spPr>
          <a:xfrm>
            <a:off x="265501" y="1613821"/>
            <a:ext cx="3782375" cy="30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9"/>
          <p:cNvSpPr txBox="1"/>
          <p:nvPr/>
        </p:nvSpPr>
        <p:spPr>
          <a:xfrm>
            <a:off x="1899450" y="3411250"/>
            <a:ext cx="16947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Worker Shortage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62.5%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2" name="Google Shape;222;p29"/>
          <p:cNvSpPr txBox="1"/>
          <p:nvPr/>
        </p:nvSpPr>
        <p:spPr>
          <a:xfrm>
            <a:off x="265500" y="2853900"/>
            <a:ext cx="1758000" cy="8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Geopolitical </a:t>
            </a:r>
            <a:r>
              <a:rPr lang="en">
                <a:solidFill>
                  <a:schemeClr val="dk1"/>
                </a:solidFill>
              </a:rPr>
              <a:t>Uncertainty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25%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3" name="Google Shape;223;p29"/>
          <p:cNvSpPr txBox="1"/>
          <p:nvPr/>
        </p:nvSpPr>
        <p:spPr>
          <a:xfrm>
            <a:off x="972850" y="1926750"/>
            <a:ext cx="1302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Supply Chain Distribution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12.5%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24" name="Google Shape;224;p29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225" name="Google Shape;22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0"/>
          <p:cNvSpPr txBox="1"/>
          <p:nvPr>
            <p:ph type="title"/>
          </p:nvPr>
        </p:nvSpPr>
        <p:spPr>
          <a:xfrm>
            <a:off x="265500" y="478550"/>
            <a:ext cx="4045200" cy="74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Retail</a:t>
            </a:r>
            <a:endParaRPr/>
          </a:p>
        </p:txBody>
      </p:sp>
      <p:sp>
        <p:nvSpPr>
          <p:cNvPr id="231" name="Google Shape;231;p30"/>
          <p:cNvSpPr txBox="1"/>
          <p:nvPr>
            <p:ph idx="1" type="subTitle"/>
          </p:nvPr>
        </p:nvSpPr>
        <p:spPr>
          <a:xfrm>
            <a:off x="265500" y="1424392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most important to increasing revenue? </a:t>
            </a:r>
            <a:endParaRPr/>
          </a:p>
        </p:txBody>
      </p:sp>
      <p:sp>
        <p:nvSpPr>
          <p:cNvPr id="232" name="Google Shape;232;p30"/>
          <p:cNvSpPr txBox="1"/>
          <p:nvPr>
            <p:ph idx="2" type="body"/>
          </p:nvPr>
        </p:nvSpPr>
        <p:spPr>
          <a:xfrm>
            <a:off x="487625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strategies are you using to </a:t>
            </a:r>
            <a:r>
              <a:rPr lang="en"/>
              <a:t>identify</a:t>
            </a:r>
            <a:r>
              <a:rPr lang="en"/>
              <a:t> new markets?</a:t>
            </a:r>
            <a:endParaRPr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Char char="-"/>
            </a:pPr>
            <a:r>
              <a:rPr lang="en" sz="2400">
                <a:solidFill>
                  <a:schemeClr val="accent6"/>
                </a:solidFill>
              </a:rPr>
              <a:t>Online Tools</a:t>
            </a:r>
            <a:endParaRPr sz="2400">
              <a:solidFill>
                <a:schemeClr val="accent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Word of Mouth, Trade Associations, Professional Network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30"/>
          <p:cNvSpPr txBox="1"/>
          <p:nvPr/>
        </p:nvSpPr>
        <p:spPr>
          <a:xfrm>
            <a:off x="398700" y="2390675"/>
            <a:ext cx="37788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Customer Experience</a:t>
            </a:r>
            <a:endParaRPr sz="3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Making the next sale, employee training, </a:t>
            </a:r>
            <a:r>
              <a:rPr lang="en">
                <a:solidFill>
                  <a:srgbClr val="FFFFFF"/>
                </a:solidFill>
              </a:rPr>
              <a:t>increasing</a:t>
            </a:r>
            <a:r>
              <a:rPr lang="en">
                <a:solidFill>
                  <a:srgbClr val="FFFFFF"/>
                </a:solidFill>
              </a:rPr>
              <a:t> brand loyalty, marketing, new products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4" name="Google Shape;234;p30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235" name="Google Shape;23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next?</a:t>
            </a:r>
            <a:endParaRPr/>
          </a:p>
        </p:txBody>
      </p:sp>
      <p:sp>
        <p:nvSpPr>
          <p:cNvPr id="241" name="Google Shape;24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Main Takeaways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◆"/>
            </a:pPr>
            <a:r>
              <a:rPr lang="en">
                <a:solidFill>
                  <a:schemeClr val="dk1"/>
                </a:solidFill>
              </a:rPr>
              <a:t>Workforce Shortage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◆"/>
            </a:pPr>
            <a:r>
              <a:rPr lang="en">
                <a:solidFill>
                  <a:schemeClr val="dk1"/>
                </a:solidFill>
              </a:rPr>
              <a:t>Affordable</a:t>
            </a:r>
            <a:r>
              <a:rPr lang="en">
                <a:solidFill>
                  <a:schemeClr val="dk1"/>
                </a:solidFill>
              </a:rPr>
              <a:t> Employee </a:t>
            </a:r>
            <a:r>
              <a:rPr lang="en">
                <a:solidFill>
                  <a:schemeClr val="dk1"/>
                </a:solidFill>
              </a:rPr>
              <a:t>conditions</a:t>
            </a:r>
            <a:r>
              <a:rPr lang="en">
                <a:solidFill>
                  <a:schemeClr val="dk1"/>
                </a:solidFill>
              </a:rPr>
              <a:t> including housing, health insurance, childcare.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◆"/>
            </a:pPr>
            <a:r>
              <a:rPr lang="en">
                <a:solidFill>
                  <a:schemeClr val="dk1"/>
                </a:solidFill>
              </a:rPr>
              <a:t>Internet Usage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Next year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◆"/>
            </a:pPr>
            <a:r>
              <a:rPr lang="en">
                <a:solidFill>
                  <a:schemeClr val="dk1"/>
                </a:solidFill>
              </a:rPr>
              <a:t>Better distribution with more collection time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◆"/>
            </a:pPr>
            <a:r>
              <a:rPr lang="en">
                <a:solidFill>
                  <a:schemeClr val="dk1"/>
                </a:solidFill>
              </a:rPr>
              <a:t>More scientific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31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243" name="Google Shape;24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665825" y="1520150"/>
            <a:ext cx="6391500" cy="16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53 responses collected online July - August of 2018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 Full results will be published on our website homepage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◆"/>
            </a:pPr>
            <a:r>
              <a:rPr lang="en">
                <a:solidFill>
                  <a:schemeClr val="dk1"/>
                </a:solidFill>
              </a:rPr>
              <a:t>The link is provided in the program, on Facebook, and LinkedIN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32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 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2"/>
          <p:cNvSpPr txBox="1"/>
          <p:nvPr>
            <p:ph type="title"/>
          </p:nvPr>
        </p:nvSpPr>
        <p:spPr>
          <a:xfrm>
            <a:off x="371075" y="14977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Questions?</a:t>
            </a:r>
            <a:endParaRPr sz="4800"/>
          </a:p>
        </p:txBody>
      </p:sp>
      <p:sp>
        <p:nvSpPr>
          <p:cNvPr id="249" name="Google Shape;249;p32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250" name="Google Shape;25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32"/>
          <p:cNvSpPr txBox="1"/>
          <p:nvPr/>
        </p:nvSpPr>
        <p:spPr>
          <a:xfrm>
            <a:off x="1983150" y="2571750"/>
            <a:ext cx="51777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Email us at </a:t>
            </a:r>
            <a:r>
              <a:rPr lang="en" sz="1800" u="sng">
                <a:solidFill>
                  <a:schemeClr val="dk1"/>
                </a:solidFill>
                <a:hlinkClick r:id="rId4"/>
              </a:rPr>
              <a:t>info@7riversalliance.org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Visit our website at www.7RiversAlliance.org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265375" y="809425"/>
            <a:ext cx="4080000" cy="150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Climate</a:t>
            </a:r>
            <a:endParaRPr b="0"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472825" y="2804275"/>
            <a:ext cx="3665100" cy="1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1800"/>
              <a:t>Which of the following best describes the 7 Rivers Region as  a place to do business?</a:t>
            </a:r>
            <a:endParaRPr b="1" sz="1800"/>
          </a:p>
        </p:txBody>
      </p:sp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4886575" y="1123375"/>
            <a:ext cx="3833400" cy="87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Selected</a:t>
            </a:r>
            <a:r>
              <a:rPr b="1" lang="en" sz="1800"/>
              <a:t> Excellent</a:t>
            </a:r>
            <a:r>
              <a:rPr i="1" lang="en" sz="1800"/>
              <a:t> </a:t>
            </a:r>
            <a:r>
              <a:rPr lang="en" sz="1800"/>
              <a:t>or </a:t>
            </a:r>
            <a:r>
              <a:rPr b="1" lang="en" sz="1800"/>
              <a:t>Above Average</a:t>
            </a:r>
            <a:endParaRPr b="1" sz="1800"/>
          </a:p>
        </p:txBody>
      </p:sp>
      <p:sp>
        <p:nvSpPr>
          <p:cNvPr id="73" name="Google Shape;73;p15"/>
          <p:cNvSpPr txBox="1"/>
          <p:nvPr/>
        </p:nvSpPr>
        <p:spPr>
          <a:xfrm>
            <a:off x="6716975" y="2105475"/>
            <a:ext cx="19059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22.6 </a:t>
            </a:r>
            <a:r>
              <a:rPr b="1" lang="en" sz="36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%</a:t>
            </a:r>
            <a:endParaRPr sz="36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908325" y="2481238"/>
            <a:ext cx="20736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Selected Average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752175" y="3181350"/>
            <a:ext cx="10941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1.9</a:t>
            </a:r>
            <a:r>
              <a:rPr b="1" lang="en" sz="24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 %</a:t>
            </a:r>
            <a:endParaRPr sz="2400">
              <a:solidFill>
                <a:schemeClr val="accent4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4828375" y="3485213"/>
            <a:ext cx="21729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Selected</a:t>
            </a:r>
            <a:r>
              <a:rPr lang="en">
                <a:solidFill>
                  <a:schemeClr val="dk1"/>
                </a:solidFill>
              </a:rPr>
              <a:t> Below Average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4886575" y="229050"/>
            <a:ext cx="2643000" cy="9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chemeClr val="accent4"/>
                </a:solidFill>
              </a:rPr>
              <a:t>75.5%</a:t>
            </a:r>
            <a:endParaRPr b="1" sz="6000">
              <a:solidFill>
                <a:schemeClr val="accent4"/>
              </a:solidFill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239550" y="71462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Climate</a:t>
            </a:r>
            <a:endParaRPr b="0"/>
          </a:p>
        </p:txBody>
      </p:sp>
      <p:sp>
        <p:nvSpPr>
          <p:cNvPr id="85" name="Google Shape;85;p16"/>
          <p:cNvSpPr txBox="1"/>
          <p:nvPr>
            <p:ph idx="1" type="subTitle"/>
          </p:nvPr>
        </p:nvSpPr>
        <p:spPr>
          <a:xfrm>
            <a:off x="429600" y="2458250"/>
            <a:ext cx="3665100" cy="20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1800"/>
              <a:t>In the last year, did the 7 Rivers region become a better place to do business, a worse place to do business, or has no change </a:t>
            </a:r>
            <a:r>
              <a:rPr b="1" lang="en" sz="1800"/>
              <a:t>occurred</a:t>
            </a:r>
            <a:r>
              <a:rPr b="1" lang="en" sz="1800"/>
              <a:t>?</a:t>
            </a:r>
            <a:endParaRPr b="1" sz="1800"/>
          </a:p>
        </p:txBody>
      </p:sp>
      <p:sp>
        <p:nvSpPr>
          <p:cNvPr id="86" name="Google Shape;86;p16"/>
          <p:cNvSpPr txBox="1"/>
          <p:nvPr>
            <p:ph idx="2" type="body"/>
          </p:nvPr>
        </p:nvSpPr>
        <p:spPr>
          <a:xfrm>
            <a:off x="4699875" y="404600"/>
            <a:ext cx="3833400" cy="88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Better</a:t>
            </a:r>
            <a:endParaRPr b="1" sz="24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6872775" y="404600"/>
            <a:ext cx="20736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43.4%</a:t>
            </a:r>
            <a:endParaRPr b="1" sz="3000">
              <a:solidFill>
                <a:schemeClr val="dk1"/>
              </a:solidFill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4699875" y="2372975"/>
            <a:ext cx="21729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Worse</a:t>
            </a:r>
            <a:endParaRPr b="1" sz="24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4699875" y="1510913"/>
            <a:ext cx="1842000" cy="5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No Change</a:t>
            </a:r>
            <a:endParaRPr b="1" sz="24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6872775" y="2372975"/>
            <a:ext cx="1228500" cy="7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7.5%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6805575" y="1470425"/>
            <a:ext cx="17277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49.1%</a:t>
            </a:r>
            <a:endParaRPr b="1" sz="3000">
              <a:solidFill>
                <a:schemeClr val="dk1"/>
              </a:solidFill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Climate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sp>
        <p:nvSpPr>
          <p:cNvPr id="99" name="Google Shape;99;p17"/>
          <p:cNvSpPr txBox="1"/>
          <p:nvPr>
            <p:ph idx="1" type="subTitle"/>
          </p:nvPr>
        </p:nvSpPr>
        <p:spPr>
          <a:xfrm>
            <a:off x="505800" y="2534450"/>
            <a:ext cx="3665100" cy="20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1800"/>
              <a:t>How would you rate the Economic Strength of the 7 Rivers Region? </a:t>
            </a:r>
            <a:endParaRPr b="1" sz="1800"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2625" y="408500"/>
            <a:ext cx="4467000" cy="268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/>
        </p:nvSpPr>
        <p:spPr>
          <a:xfrm>
            <a:off x="5631600" y="1123425"/>
            <a:ext cx="9687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30.2%</a:t>
            </a:r>
            <a:endParaRPr sz="1800"/>
          </a:p>
        </p:txBody>
      </p:sp>
      <p:sp>
        <p:nvSpPr>
          <p:cNvPr id="102" name="Google Shape;102;p17"/>
          <p:cNvSpPr txBox="1"/>
          <p:nvPr/>
        </p:nvSpPr>
        <p:spPr>
          <a:xfrm>
            <a:off x="6776975" y="924225"/>
            <a:ext cx="11985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Excellent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18.9%</a:t>
            </a:r>
            <a:endParaRPr sz="1800"/>
          </a:p>
        </p:txBody>
      </p:sp>
      <p:sp>
        <p:nvSpPr>
          <p:cNvPr id="103" name="Google Shape;103;p17"/>
          <p:cNvSpPr txBox="1"/>
          <p:nvPr/>
        </p:nvSpPr>
        <p:spPr>
          <a:xfrm>
            <a:off x="6412175" y="1950250"/>
            <a:ext cx="1268400" cy="5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Above Average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50.9%</a:t>
            </a:r>
            <a:endParaRPr sz="1800"/>
          </a:p>
        </p:txBody>
      </p:sp>
      <p:sp>
        <p:nvSpPr>
          <p:cNvPr id="104" name="Google Shape;104;p17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05" name="Google Shape;10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668375" y="897975"/>
            <a:ext cx="3300900" cy="14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Conditions</a:t>
            </a:r>
            <a:endParaRPr/>
          </a:p>
        </p:txBody>
      </p:sp>
      <p:sp>
        <p:nvSpPr>
          <p:cNvPr id="111" name="Google Shape;111;p18"/>
          <p:cNvSpPr txBox="1"/>
          <p:nvPr>
            <p:ph idx="1" type="subTitle"/>
          </p:nvPr>
        </p:nvSpPr>
        <p:spPr>
          <a:xfrm>
            <a:off x="535625" y="2712525"/>
            <a:ext cx="3566400" cy="9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/>
              <a:t>Has your company had trouble finding qualified workers in the past year?</a:t>
            </a:r>
            <a:endParaRPr sz="1800"/>
          </a:p>
        </p:txBody>
      </p:sp>
      <p:sp>
        <p:nvSpPr>
          <p:cNvPr id="112" name="Google Shape;112;p18"/>
          <p:cNvSpPr txBox="1"/>
          <p:nvPr/>
        </p:nvSpPr>
        <p:spPr>
          <a:xfrm>
            <a:off x="4912025" y="1220163"/>
            <a:ext cx="33009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YES</a:t>
            </a:r>
            <a:endParaRPr sz="3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6233725" y="2504375"/>
            <a:ext cx="1308300" cy="7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4"/>
                </a:solidFill>
              </a:rPr>
              <a:t>NO</a:t>
            </a:r>
            <a:endParaRPr sz="3000">
              <a:solidFill>
                <a:schemeClr val="accent4"/>
              </a:solidFill>
            </a:endParaRPr>
          </a:p>
        </p:txBody>
      </p:sp>
      <p:cxnSp>
        <p:nvCxnSpPr>
          <p:cNvPr id="114" name="Google Shape;114;p18"/>
          <p:cNvCxnSpPr/>
          <p:nvPr/>
        </p:nvCxnSpPr>
        <p:spPr>
          <a:xfrm>
            <a:off x="5236300" y="2380225"/>
            <a:ext cx="2820300" cy="12600"/>
          </a:xfrm>
          <a:prstGeom prst="straightConnector1">
            <a:avLst/>
          </a:prstGeom>
          <a:noFill/>
          <a:ln cap="flat" cmpd="sng" w="762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5" name="Google Shape;115;p18"/>
          <p:cNvSpPr txBox="1"/>
          <p:nvPr/>
        </p:nvSpPr>
        <p:spPr>
          <a:xfrm>
            <a:off x="6256375" y="1748613"/>
            <a:ext cx="13083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66%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6233725" y="2989913"/>
            <a:ext cx="10488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accent4"/>
                </a:solidFill>
              </a:rPr>
              <a:t>34%</a:t>
            </a:r>
            <a:endParaRPr b="1" sz="2400">
              <a:solidFill>
                <a:schemeClr val="accent4"/>
              </a:solidFill>
            </a:endParaRPr>
          </a:p>
        </p:txBody>
      </p:sp>
      <p:sp>
        <p:nvSpPr>
          <p:cNvPr id="117" name="Google Shape;117;p18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265500" y="9283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Conditions </a:t>
            </a:r>
            <a:endParaRPr/>
          </a:p>
        </p:txBody>
      </p:sp>
      <p:sp>
        <p:nvSpPr>
          <p:cNvPr id="124" name="Google Shape;124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list below, please rank each factor based on its expected impact on your business over the next three years. </a:t>
            </a:r>
            <a:endParaRPr/>
          </a:p>
        </p:txBody>
      </p:sp>
      <p:sp>
        <p:nvSpPr>
          <p:cNvPr id="125" name="Google Shape;125;p19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9"/>
          <p:cNvSpPr txBox="1"/>
          <p:nvPr/>
        </p:nvSpPr>
        <p:spPr>
          <a:xfrm>
            <a:off x="4785750" y="1214700"/>
            <a:ext cx="41802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Out of 10 factors, top four: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-"/>
            </a:pPr>
            <a:r>
              <a:rPr b="1" lang="en" sz="1800">
                <a:solidFill>
                  <a:schemeClr val="accent4"/>
                </a:solidFill>
              </a:rPr>
              <a:t>Workforce </a:t>
            </a:r>
            <a:r>
              <a:rPr b="1" lang="en" sz="1800">
                <a:solidFill>
                  <a:schemeClr val="accent4"/>
                </a:solidFill>
              </a:rPr>
              <a:t>Availability</a:t>
            </a:r>
            <a:r>
              <a:rPr b="1" lang="en" sz="1800">
                <a:solidFill>
                  <a:schemeClr val="accent4"/>
                </a:solidFill>
              </a:rPr>
              <a:t> </a:t>
            </a:r>
            <a:endParaRPr b="1" sz="1800">
              <a:solidFill>
                <a:schemeClr val="accent4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Personal Costs (Wage/salary)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New Technology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 sz="1800">
                <a:solidFill>
                  <a:schemeClr val="dk1"/>
                </a:solidFill>
              </a:rPr>
              <a:t>Government Regulation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265500" y="61922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Business Conditions </a:t>
            </a:r>
            <a:endParaRPr sz="3600"/>
          </a:p>
        </p:txBody>
      </p:sp>
      <p:sp>
        <p:nvSpPr>
          <p:cNvPr id="133" name="Google Shape;133;p20"/>
          <p:cNvSpPr txBox="1"/>
          <p:nvPr>
            <p:ph idx="1" type="subTitle"/>
          </p:nvPr>
        </p:nvSpPr>
        <p:spPr>
          <a:xfrm>
            <a:off x="274925" y="2571750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Would you be willing to subsidize employee childcare if it would guarantee availability? </a:t>
            </a:r>
            <a:endParaRPr/>
          </a:p>
        </p:txBody>
      </p:sp>
      <p:graphicFrame>
        <p:nvGraphicFramePr>
          <p:cNvPr id="134" name="Google Shape;134;p20"/>
          <p:cNvGraphicFramePr/>
          <p:nvPr/>
        </p:nvGraphicFramePr>
        <p:xfrm>
          <a:off x="4890325" y="61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{EE3752B2-90D9-430E-BB11-D142495238B2}</a:tableStyleId>
              </a:tblPr>
              <a:tblGrid>
                <a:gridCol w="1814100"/>
                <a:gridCol w="1814100"/>
              </a:tblGrid>
              <a:tr h="821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4"/>
                          </a:solidFill>
                        </a:rPr>
                        <a:t>YES</a:t>
                      </a:r>
                      <a:endParaRPr sz="2400">
                        <a:solidFill>
                          <a:schemeClr val="accent4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</a:rPr>
                        <a:t>13.2%</a:t>
                      </a:r>
                      <a:endParaRPr sz="3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21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4"/>
                          </a:solidFill>
                        </a:rPr>
                        <a:t>NO</a:t>
                      </a:r>
                      <a:endParaRPr sz="2400">
                        <a:solidFill>
                          <a:schemeClr val="accent4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dk1"/>
                          </a:solidFill>
                        </a:rPr>
                        <a:t>34%</a:t>
                      </a:r>
                      <a:endParaRPr sz="3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21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4"/>
                          </a:solidFill>
                        </a:rPr>
                        <a:t>MAYBE</a:t>
                      </a:r>
                      <a:endParaRPr sz="2400">
                        <a:solidFill>
                          <a:schemeClr val="accent4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chemeClr val="dk1"/>
                          </a:solidFill>
                        </a:rPr>
                        <a:t>52.8%</a:t>
                      </a:r>
                      <a:endParaRPr b="1" sz="3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5" name="Google Shape;135;p20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265500" y="3949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Conditions</a:t>
            </a:r>
            <a:endParaRPr/>
          </a:p>
        </p:txBody>
      </p:sp>
      <p:sp>
        <p:nvSpPr>
          <p:cNvPr id="142" name="Google Shape;142;p21"/>
          <p:cNvSpPr txBox="1"/>
          <p:nvPr>
            <p:ph idx="1" type="subTitle"/>
          </p:nvPr>
        </p:nvSpPr>
        <p:spPr>
          <a:xfrm>
            <a:off x="265500" y="2114742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Does your company offer programs to help offset the cost of child care? </a:t>
            </a:r>
            <a:endParaRPr sz="1800"/>
          </a:p>
        </p:txBody>
      </p:sp>
      <p:sp>
        <p:nvSpPr>
          <p:cNvPr id="143" name="Google Shape;143;p21"/>
          <p:cNvSpPr txBox="1"/>
          <p:nvPr>
            <p:ph idx="2" type="body"/>
          </p:nvPr>
        </p:nvSpPr>
        <p:spPr>
          <a:xfrm>
            <a:off x="4939475" y="570350"/>
            <a:ext cx="3837000" cy="277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yes, what type of programs do you offer?</a:t>
            </a:r>
            <a:r>
              <a:rPr lang="en" sz="1400"/>
              <a:t> (11 responses)</a:t>
            </a:r>
            <a:endParaRPr sz="1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-"/>
            </a:pPr>
            <a:r>
              <a:rPr b="1" lang="en">
                <a:solidFill>
                  <a:schemeClr val="accent1"/>
                </a:solidFill>
              </a:rPr>
              <a:t>Flex Spending</a:t>
            </a:r>
            <a:endParaRPr b="1"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Lower Child care Rates on campus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Flexible Hours</a:t>
            </a:r>
            <a:endParaRPr/>
          </a:p>
        </p:txBody>
      </p:sp>
      <p:sp>
        <p:nvSpPr>
          <p:cNvPr id="144" name="Google Shape;144;p21"/>
          <p:cNvSpPr txBox="1"/>
          <p:nvPr/>
        </p:nvSpPr>
        <p:spPr>
          <a:xfrm>
            <a:off x="1068650" y="3174475"/>
            <a:ext cx="2616600" cy="13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YES     20.8%</a:t>
            </a:r>
            <a:endParaRPr b="1" sz="24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       79.2%</a:t>
            </a:r>
            <a:endParaRPr b="1" sz="2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21"/>
          <p:cNvSpPr/>
          <p:nvPr/>
        </p:nvSpPr>
        <p:spPr>
          <a:xfrm>
            <a:off x="8238389" y="3696600"/>
            <a:ext cx="1639500" cy="1446900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46" name="Google Shape;14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9851" y="3980662"/>
            <a:ext cx="2124289" cy="87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