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3.xml" ContentType="application/vnd.openxmlformats-officedocument.themeOverrid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5" r:id="rId3"/>
  </p:sldMasterIdLst>
  <p:notesMasterIdLst>
    <p:notesMasterId r:id="rId30"/>
  </p:notesMasterIdLst>
  <p:sldIdLst>
    <p:sldId id="257" r:id="rId4"/>
    <p:sldId id="425" r:id="rId5"/>
    <p:sldId id="258" r:id="rId6"/>
    <p:sldId id="437" r:id="rId7"/>
    <p:sldId id="435" r:id="rId8"/>
    <p:sldId id="405" r:id="rId9"/>
    <p:sldId id="415" r:id="rId10"/>
    <p:sldId id="411" r:id="rId11"/>
    <p:sldId id="414" r:id="rId12"/>
    <p:sldId id="416" r:id="rId13"/>
    <p:sldId id="400" r:id="rId14"/>
    <p:sldId id="402" r:id="rId15"/>
    <p:sldId id="401" r:id="rId16"/>
    <p:sldId id="412" r:id="rId17"/>
    <p:sldId id="409" r:id="rId18"/>
    <p:sldId id="403" r:id="rId19"/>
    <p:sldId id="441" r:id="rId20"/>
    <p:sldId id="440" r:id="rId21"/>
    <p:sldId id="407" r:id="rId22"/>
    <p:sldId id="417" r:id="rId23"/>
    <p:sldId id="277" r:id="rId24"/>
    <p:sldId id="439" r:id="rId25"/>
    <p:sldId id="428" r:id="rId26"/>
    <p:sldId id="429" r:id="rId27"/>
    <p:sldId id="438" r:id="rId28"/>
    <p:sldId id="41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512"/>
    <a:srgbClr val="45C2B1"/>
    <a:srgbClr val="003A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53" autoAdjust="0"/>
    <p:restoredTop sz="94717" autoAdjust="0"/>
  </p:normalViewPr>
  <p:slideViewPr>
    <p:cSldViewPr snapToGrid="0">
      <p:cViewPr varScale="1">
        <p:scale>
          <a:sx n="106" d="100"/>
          <a:sy n="106" d="100"/>
        </p:scale>
        <p:origin x="8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rb.win.frb.org\I1\Accounts\U-Z\I1RAW01\My%20Documents\Regional%20Outreach\Speeches\2020%20speeches\COVID%20survey%20--%20MAY%20SPEECHES%20TEMPLATE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\\rb.win.frb.org\I1\Accounts\U-Z\I1RAW01\My%20Documents\Regional%20Outreach\Speeches\2020%20speeches\COVID%20Ninth%20District%20survey%20%233%20--%20STATE%20BY%20STATE%20SUMMARY%20for%20speeches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\\rb.win.frb.org\I1\Accounts\U-Z\I1RAW01\My%20Documents\Regional%20Outreach\Speeches\2020%20speeches\COVID%20Ninth%20District%20survey%20%233%20--%20STATE%20BY%20STATE%20SUMMARY%20for%20speeches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rb.win.frb.org\I1\Accounts\U-Z\I1RAW01\My%20Documents\Regional%20Outreach\Speeches\2020%20speeches\COVID%20Ninth%20District%20survey%20%233%20--%20STATE%20BY%20STATE%20SUMMARY%20for%20speeches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rb.win.frb.org\I1\Accounts\U-Z\I1RAW01\My%20Documents\Regional%20Outreach\Speeches\2020%20speeches\COVID%20Ninth%20District%20survey%20%233%20--%20STATE%20BY%20STATE%20SUMMARY%20for%20speech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\\rb.win.frb.org\I1\Accounts\U-Z\I1RAW01\My%20Documents\Regional%20Outreach\Speeches\2020%20speeches\COVID%20Ninth%20District%20survey%20%233%20--%20STATE%20BY%20STATE%20SUMMARY%20for%20speech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\\rb.win.frb.org\I1\Accounts\U-Z\I1RAW01\My%20Documents\Regional%20Outreach\Speeches\2020%20speeches\COVID%20survey%20--%20MAY%20SPEECHES%20TEMPLATE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rb.win.frb.org\I1\Accounts\U-Z\I1RAW01\My%20Documents\Regional%20Outreach\Speeches\2020%20speeches\COVID%20Ninth%20District%20survey%20%233%20--%20STATE%20BY%20STATE%20SUMMARY%20for%20speeches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rb.win.frb.org\I1\Accounts\U-Z\I1RAW01\My%20Documents\Regional%20Outreach\Speeches\2020%20speeches\COVID%20Ninth%20District%20survey%20%233%20--%20STATE%20BY%20STATE%20SUMMARY%20for%20speeches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rb.win.frb.org\I1\Accounts\U-Z\I1RAW01\My%20Documents\Regional%20Outreach\Speeches\2020%20speeches\COVID%20Ninth%20District%20survey%20%233%20--%20STATE%20BY%20STATE%20SUMMARY%20for%20speeches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rb.win.frb.org\I1\Accounts\U-Z\I1RAW01\My%20Documents\Regional%20Outreach\Speeches\2020%20speeches\COVID%20Ninth%20District%20survey%20%233%20--%20STATE%20BY%20STATE%20SUMMARY%20for%20speeches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rb.win.frb.org\I1\Accounts\U-Z\I1RAW01\My%20Documents\Regional%20Outreach\Speeches\2020%20speeches\COVID%20Ninth%20District%20survey%20%233%20--%20STATE%20BY%20STATE%20SUMMARY%20for%20speeches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rb.win.frb.org\I1\Accounts\U-Z\I1RAW01\My%20Documents\Regional%20Outreach\Speeches\2020%20speeches\COVID%20Ninth%20District%20survey%20%233%20--%20STATE%20BY%20STATE%20SUMMARY%20for%20speeches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Unemployment (April of each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year)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128093625517367"/>
          <c:y val="0.12427591569087697"/>
          <c:w val="0.72325365056488822"/>
          <c:h val="0.76336868017949533"/>
        </c:manualLayout>
      </c:layout>
      <c:lineChart>
        <c:grouping val="standard"/>
        <c:varyColors val="0"/>
        <c:ser>
          <c:idx val="0"/>
          <c:order val="0"/>
          <c:tx>
            <c:strRef>
              <c:f>unemploy!$A$3</c:f>
              <c:strCache>
                <c:ptCount val="1"/>
                <c:pt idx="0">
                  <c:v>MI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unemploy!$B$2:$Q$2</c:f>
              <c:numCache>
                <c:formatCode>General</c:formatCod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numCache>
            </c:numRef>
          </c:cat>
          <c:val>
            <c:numRef>
              <c:f>unemploy!$B$3:$Q$3</c:f>
              <c:numCache>
                <c:formatCode>#0.0</c:formatCode>
                <c:ptCount val="16"/>
                <c:pt idx="0">
                  <c:v>6.9</c:v>
                </c:pt>
                <c:pt idx="1">
                  <c:v>7</c:v>
                </c:pt>
                <c:pt idx="2">
                  <c:v>6.8</c:v>
                </c:pt>
                <c:pt idx="3">
                  <c:v>7.3</c:v>
                </c:pt>
                <c:pt idx="4">
                  <c:v>13.6</c:v>
                </c:pt>
                <c:pt idx="5">
                  <c:v>13.2</c:v>
                </c:pt>
                <c:pt idx="6">
                  <c:v>10.6</c:v>
                </c:pt>
                <c:pt idx="7">
                  <c:v>9.1999999999999993</c:v>
                </c:pt>
                <c:pt idx="8">
                  <c:v>8.9</c:v>
                </c:pt>
                <c:pt idx="9">
                  <c:v>7.7</c:v>
                </c:pt>
                <c:pt idx="10">
                  <c:v>5.7</c:v>
                </c:pt>
                <c:pt idx="11">
                  <c:v>4.9000000000000004</c:v>
                </c:pt>
                <c:pt idx="12">
                  <c:v>4.5</c:v>
                </c:pt>
                <c:pt idx="13">
                  <c:v>4.3</c:v>
                </c:pt>
                <c:pt idx="14">
                  <c:v>4.3</c:v>
                </c:pt>
                <c:pt idx="15">
                  <c:v>22.7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6F-40BD-84B1-F870FE876DD6}"/>
            </c:ext>
          </c:extLst>
        </c:ser>
        <c:ser>
          <c:idx val="4"/>
          <c:order val="1"/>
          <c:tx>
            <c:strRef>
              <c:f>unemploy!$A$7</c:f>
              <c:strCache>
                <c:ptCount val="1"/>
                <c:pt idx="0">
                  <c:v>US</c:v>
                </c:pt>
              </c:strCache>
            </c:strRef>
          </c:tx>
          <c:spPr>
            <a:ln w="50800" cap="rnd">
              <a:solidFill>
                <a:srgbClr val="595959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unemploy!$B$2:$Q$2</c:f>
              <c:numCache>
                <c:formatCode>General</c:formatCod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numCache>
            </c:numRef>
          </c:cat>
          <c:val>
            <c:numRef>
              <c:f>unemploy!$B$7:$Q$7</c:f>
              <c:numCache>
                <c:formatCode>0.0</c:formatCode>
                <c:ptCount val="16"/>
                <c:pt idx="0">
                  <c:v>5.2</c:v>
                </c:pt>
                <c:pt idx="1">
                  <c:v>4.7</c:v>
                </c:pt>
                <c:pt idx="2">
                  <c:v>4.5</c:v>
                </c:pt>
                <c:pt idx="3">
                  <c:v>5</c:v>
                </c:pt>
                <c:pt idx="4">
                  <c:v>9</c:v>
                </c:pt>
                <c:pt idx="5">
                  <c:v>9.9</c:v>
                </c:pt>
                <c:pt idx="6">
                  <c:v>9.1</c:v>
                </c:pt>
                <c:pt idx="7">
                  <c:v>8.1999999999999993</c:v>
                </c:pt>
                <c:pt idx="8">
                  <c:v>7.6</c:v>
                </c:pt>
                <c:pt idx="9">
                  <c:v>6.2</c:v>
                </c:pt>
                <c:pt idx="10">
                  <c:v>5.4</c:v>
                </c:pt>
                <c:pt idx="11">
                  <c:v>5</c:v>
                </c:pt>
                <c:pt idx="12">
                  <c:v>4.4000000000000004</c:v>
                </c:pt>
                <c:pt idx="13">
                  <c:v>4</c:v>
                </c:pt>
                <c:pt idx="14">
                  <c:v>3.6</c:v>
                </c:pt>
                <c:pt idx="15">
                  <c:v>14.7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6F-40BD-84B1-F870FE876DD6}"/>
            </c:ext>
          </c:extLst>
        </c:ser>
        <c:ser>
          <c:idx val="3"/>
          <c:order val="2"/>
          <c:tx>
            <c:strRef>
              <c:f>unemploy!$A$6</c:f>
              <c:strCache>
                <c:ptCount val="1"/>
                <c:pt idx="0">
                  <c:v>WI</c:v>
                </c:pt>
              </c:strCache>
            </c:strRef>
          </c:tx>
          <c:spPr>
            <a:ln w="508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unemploy!$B$2:$Q$2</c:f>
              <c:numCache>
                <c:formatCode>General</c:formatCod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numCache>
            </c:numRef>
          </c:cat>
          <c:val>
            <c:numRef>
              <c:f>unemploy!$B$6:$Q$6</c:f>
              <c:numCache>
                <c:formatCode>#0.0</c:formatCode>
                <c:ptCount val="16"/>
                <c:pt idx="0">
                  <c:v>4.7</c:v>
                </c:pt>
                <c:pt idx="1">
                  <c:v>4.7</c:v>
                </c:pt>
                <c:pt idx="2">
                  <c:v>4.9000000000000004</c:v>
                </c:pt>
                <c:pt idx="3">
                  <c:v>4.3</c:v>
                </c:pt>
                <c:pt idx="4">
                  <c:v>8.4</c:v>
                </c:pt>
                <c:pt idx="5">
                  <c:v>8.9</c:v>
                </c:pt>
                <c:pt idx="6">
                  <c:v>7.9</c:v>
                </c:pt>
                <c:pt idx="7">
                  <c:v>7.1</c:v>
                </c:pt>
                <c:pt idx="8">
                  <c:v>6.9</c:v>
                </c:pt>
                <c:pt idx="9">
                  <c:v>5.7</c:v>
                </c:pt>
                <c:pt idx="10">
                  <c:v>4.7</c:v>
                </c:pt>
                <c:pt idx="11">
                  <c:v>4.0999999999999996</c:v>
                </c:pt>
                <c:pt idx="12">
                  <c:v>3.3</c:v>
                </c:pt>
                <c:pt idx="13">
                  <c:v>3</c:v>
                </c:pt>
                <c:pt idx="14">
                  <c:v>3.3</c:v>
                </c:pt>
                <c:pt idx="15">
                  <c:v>14.1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F6F-40BD-84B1-F870FE876DD6}"/>
            </c:ext>
          </c:extLst>
        </c:ser>
        <c:ser>
          <c:idx val="2"/>
          <c:order val="3"/>
          <c:tx>
            <c:strRef>
              <c:f>unemploy!$A$5</c:f>
              <c:strCache>
                <c:ptCount val="1"/>
                <c:pt idx="0">
                  <c:v>SD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unemploy!$B$2:$Q$2</c:f>
              <c:numCache>
                <c:formatCode>General</c:formatCod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numCache>
            </c:numRef>
          </c:cat>
          <c:val>
            <c:numRef>
              <c:f>unemploy!$B$5:$Q$5</c:f>
              <c:numCache>
                <c:formatCode>#0.0</c:formatCode>
                <c:ptCount val="16"/>
                <c:pt idx="0">
                  <c:v>4</c:v>
                </c:pt>
                <c:pt idx="1">
                  <c:v>3</c:v>
                </c:pt>
                <c:pt idx="2">
                  <c:v>2.8</c:v>
                </c:pt>
                <c:pt idx="3">
                  <c:v>2.7</c:v>
                </c:pt>
                <c:pt idx="4">
                  <c:v>5</c:v>
                </c:pt>
                <c:pt idx="5">
                  <c:v>5</c:v>
                </c:pt>
                <c:pt idx="6">
                  <c:v>4.9000000000000004</c:v>
                </c:pt>
                <c:pt idx="7">
                  <c:v>4.3</c:v>
                </c:pt>
                <c:pt idx="8">
                  <c:v>3.9</c:v>
                </c:pt>
                <c:pt idx="9">
                  <c:v>3.5</c:v>
                </c:pt>
                <c:pt idx="10">
                  <c:v>3.2</c:v>
                </c:pt>
                <c:pt idx="11">
                  <c:v>2.9</c:v>
                </c:pt>
                <c:pt idx="12">
                  <c:v>3.2</c:v>
                </c:pt>
                <c:pt idx="13">
                  <c:v>3.1</c:v>
                </c:pt>
                <c:pt idx="14">
                  <c:v>3.2</c:v>
                </c:pt>
                <c:pt idx="15">
                  <c:v>10.199999999999999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F6F-40BD-84B1-F870FE876DD6}"/>
            </c:ext>
          </c:extLst>
        </c:ser>
        <c:ser>
          <c:idx val="1"/>
          <c:order val="4"/>
          <c:tx>
            <c:strRef>
              <c:f>unemploy!$A$4</c:f>
              <c:strCache>
                <c:ptCount val="1"/>
                <c:pt idx="0">
                  <c:v>MN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unemploy!$B$2:$Q$2</c:f>
              <c:numCache>
                <c:formatCode>General</c:formatCode>
                <c:ptCount val="1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</c:numCache>
            </c:numRef>
          </c:cat>
          <c:val>
            <c:numRef>
              <c:f>unemploy!$B$4:$Q$4</c:f>
              <c:numCache>
                <c:formatCode>#0.0</c:formatCode>
                <c:ptCount val="16"/>
                <c:pt idx="0">
                  <c:v>4.0999999999999996</c:v>
                </c:pt>
                <c:pt idx="1">
                  <c:v>3.9</c:v>
                </c:pt>
                <c:pt idx="2">
                  <c:v>4.5</c:v>
                </c:pt>
                <c:pt idx="3">
                  <c:v>4.9000000000000004</c:v>
                </c:pt>
                <c:pt idx="4">
                  <c:v>7.9</c:v>
                </c:pt>
                <c:pt idx="5">
                  <c:v>7.5</c:v>
                </c:pt>
                <c:pt idx="6">
                  <c:v>6.7</c:v>
                </c:pt>
                <c:pt idx="7">
                  <c:v>5.7</c:v>
                </c:pt>
                <c:pt idx="8">
                  <c:v>5.0999999999999996</c:v>
                </c:pt>
                <c:pt idx="9">
                  <c:v>4.4000000000000004</c:v>
                </c:pt>
                <c:pt idx="10">
                  <c:v>3.7</c:v>
                </c:pt>
                <c:pt idx="11">
                  <c:v>3.8</c:v>
                </c:pt>
                <c:pt idx="12">
                  <c:v>3.5</c:v>
                </c:pt>
                <c:pt idx="13">
                  <c:v>3</c:v>
                </c:pt>
                <c:pt idx="14">
                  <c:v>3.2</c:v>
                </c:pt>
                <c:pt idx="15">
                  <c:v>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F6F-40BD-84B1-F870FE876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3712767"/>
        <c:axId val="1903716927"/>
      </c:lineChart>
      <c:catAx>
        <c:axId val="190371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3716927"/>
        <c:crosses val="autoZero"/>
        <c:auto val="1"/>
        <c:lblAlgn val="ctr"/>
        <c:lblOffset val="100"/>
        <c:noMultiLvlLbl val="0"/>
      </c:catAx>
      <c:valAx>
        <c:axId val="1903716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3712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r>
              <a:rPr lang="en-US" b="1"/>
              <a:t>Solvency: If current economic conditions persist, how long could your firm stay solvent?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0253017287339912"/>
          <c:y val="0.16329787234042553"/>
          <c:w val="0.53780687694054685"/>
          <c:h val="0.7601947562405763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Solvency!$B$3</c:f>
              <c:strCache>
                <c:ptCount val="1"/>
                <c:pt idx="0">
                  <c:v>Less than a month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prstDash val="solid"/>
            </a:ln>
          </c:spPr>
          <c:invertIfNegative val="0"/>
          <c:cat>
            <c:strRef>
              <c:f>Solvency!$A$4:$A$8</c:f>
              <c:strCache>
                <c:ptCount val="5"/>
                <c:pt idx="0">
                  <c:v>South Dakota</c:v>
                </c:pt>
                <c:pt idx="1">
                  <c:v>Wisconsin</c:v>
                </c:pt>
                <c:pt idx="2">
                  <c:v>Twin Cities</c:v>
                </c:pt>
                <c:pt idx="3">
                  <c:v>Upper Peninsula of Michigan</c:v>
                </c:pt>
                <c:pt idx="4">
                  <c:v>Greater Minnesota</c:v>
                </c:pt>
              </c:strCache>
            </c:strRef>
          </c:cat>
          <c:val>
            <c:numRef>
              <c:f>Solvency!$B$4:$B$8</c:f>
              <c:numCache>
                <c:formatCode>0.00%</c:formatCode>
                <c:ptCount val="5"/>
                <c:pt idx="0">
                  <c:v>2.63E-2</c:v>
                </c:pt>
                <c:pt idx="1">
                  <c:v>1.67E-2</c:v>
                </c:pt>
                <c:pt idx="2">
                  <c:v>4.9799999999999997E-2</c:v>
                </c:pt>
                <c:pt idx="3">
                  <c:v>6.5199999999999994E-2</c:v>
                </c:pt>
                <c:pt idx="4">
                  <c:v>0.1145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27-4E11-A598-7E8B9E6C5E4F}"/>
            </c:ext>
          </c:extLst>
        </c:ser>
        <c:ser>
          <c:idx val="1"/>
          <c:order val="1"/>
          <c:tx>
            <c:strRef>
              <c:f>Solvency!$D$3</c:f>
              <c:strCache>
                <c:ptCount val="1"/>
                <c:pt idx="0">
                  <c:v>1-3 months</c:v>
                </c:pt>
              </c:strCache>
            </c:strRef>
          </c:tx>
          <c:spPr>
            <a:solidFill>
              <a:schemeClr val="accent2"/>
            </a:solidFill>
            <a:ln>
              <a:prstDash val="solid"/>
            </a:ln>
          </c:spPr>
          <c:invertIfNegative val="0"/>
          <c:cat>
            <c:strRef>
              <c:f>Solvency!$A$4:$A$8</c:f>
              <c:strCache>
                <c:ptCount val="5"/>
                <c:pt idx="0">
                  <c:v>South Dakota</c:v>
                </c:pt>
                <c:pt idx="1">
                  <c:v>Wisconsin</c:v>
                </c:pt>
                <c:pt idx="2">
                  <c:v>Twin Cities</c:v>
                </c:pt>
                <c:pt idx="3">
                  <c:v>Upper Peninsula of Michigan</c:v>
                </c:pt>
                <c:pt idx="4">
                  <c:v>Greater Minnesota</c:v>
                </c:pt>
              </c:strCache>
            </c:strRef>
          </c:cat>
          <c:val>
            <c:numRef>
              <c:f>Solvency!$D$4:$D$8</c:f>
              <c:numCache>
                <c:formatCode>0.00%</c:formatCode>
                <c:ptCount val="5"/>
                <c:pt idx="0">
                  <c:v>6.1400000000000003E-2</c:v>
                </c:pt>
                <c:pt idx="1">
                  <c:v>0.16669999999999999</c:v>
                </c:pt>
                <c:pt idx="2">
                  <c:v>0.18260000000000001</c:v>
                </c:pt>
                <c:pt idx="3">
                  <c:v>0.31879999999999997</c:v>
                </c:pt>
                <c:pt idx="4">
                  <c:v>0.28620000000000001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27-4E11-A598-7E8B9E6C5E4F}"/>
            </c:ext>
          </c:extLst>
        </c:ser>
        <c:ser>
          <c:idx val="2"/>
          <c:order val="2"/>
          <c:tx>
            <c:strRef>
              <c:f>Solvency!$F$3</c:f>
              <c:strCache>
                <c:ptCount val="1"/>
                <c:pt idx="0">
                  <c:v>4-6 months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prstDash val="solid"/>
            </a:ln>
          </c:spPr>
          <c:invertIfNegative val="0"/>
          <c:cat>
            <c:strRef>
              <c:f>Solvency!$A$4:$A$8</c:f>
              <c:strCache>
                <c:ptCount val="5"/>
                <c:pt idx="0">
                  <c:v>South Dakota</c:v>
                </c:pt>
                <c:pt idx="1">
                  <c:v>Wisconsin</c:v>
                </c:pt>
                <c:pt idx="2">
                  <c:v>Twin Cities</c:v>
                </c:pt>
                <c:pt idx="3">
                  <c:v>Upper Peninsula of Michigan</c:v>
                </c:pt>
                <c:pt idx="4">
                  <c:v>Greater Minnesota</c:v>
                </c:pt>
              </c:strCache>
            </c:strRef>
          </c:cat>
          <c:val>
            <c:numRef>
              <c:f>Solvency!$F$4:$F$8</c:f>
              <c:numCache>
                <c:formatCode>0.00%</c:formatCode>
                <c:ptCount val="5"/>
                <c:pt idx="0">
                  <c:v>0.1754</c:v>
                </c:pt>
                <c:pt idx="1">
                  <c:v>0.2</c:v>
                </c:pt>
                <c:pt idx="2">
                  <c:v>0.16600000000000001</c:v>
                </c:pt>
                <c:pt idx="3">
                  <c:v>0.21010000000000001</c:v>
                </c:pt>
                <c:pt idx="4">
                  <c:v>0.20200000000000001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27-4E11-A598-7E8B9E6C5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"/>
        <c:axId val="100"/>
      </c:barChart>
      <c:valAx>
        <c:axId val="100"/>
        <c:scaling>
          <c:orientation val="minMax"/>
        </c:scaling>
        <c:delete val="0"/>
        <c:axPos val="b"/>
        <c:majorGridlines>
          <c:spPr>
            <a:ln>
              <a:gradFill>
                <a:gsLst>
                  <a:gs pos="0">
                    <a:srgbClr val="45C2B1">
                      <a:lumMod val="5000"/>
                      <a:lumOff val="95000"/>
                    </a:srgbClr>
                  </a:gs>
                  <a:gs pos="74000">
                    <a:srgbClr val="45C2B1">
                      <a:lumMod val="45000"/>
                      <a:lumOff val="55000"/>
                    </a:srgbClr>
                  </a:gs>
                  <a:gs pos="83000">
                    <a:srgbClr val="45C2B1">
                      <a:lumMod val="45000"/>
                      <a:lumOff val="55000"/>
                    </a:srgbClr>
                  </a:gs>
                  <a:gs pos="100000">
                    <a:srgbClr val="45C2B1">
                      <a:lumMod val="30000"/>
                      <a:lumOff val="70000"/>
                    </a:srgbClr>
                  </a:gs>
                </a:gsLst>
                <a:lin ang="5400000" scaled="1"/>
              </a:gra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"/>
        <c:crosses val="autoZero"/>
        <c:crossBetween val="between"/>
      </c:valAx>
      <c:catAx>
        <c:axId val="1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00"/>
        <c:crosses val="autoZero"/>
        <c:auto val="0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65120767656875522"/>
          <c:y val="0.51951227173730941"/>
          <c:w val="0.33419196652724475"/>
          <c:h val="0.2067199279611325"/>
        </c:manualLayout>
      </c:layout>
      <c:overlay val="0"/>
      <c:txPr>
        <a:bodyPr/>
        <a:lstStyle/>
        <a:p>
          <a:pPr>
            <a:defRPr sz="1800" b="1">
              <a:latin typeface="Arial "/>
            </a:defRPr>
          </a:pPr>
          <a:endParaRPr lang="en-US"/>
        </a:p>
      </c:txPr>
    </c:legend>
    <c:plotVisOnly val="0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Have you received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emergency aid?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0502174472219151"/>
          <c:y val="0.10554015260707948"/>
          <c:w val="0.36283028142228085"/>
          <c:h val="0.8329725139505876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'Emer aid'!$B$64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cat>
            <c:strRef>
              <c:f>'Emer aid'!$A$65:$A$69</c:f>
              <c:strCache>
                <c:ptCount val="5"/>
                <c:pt idx="0">
                  <c:v>South Dakota</c:v>
                </c:pt>
                <c:pt idx="1">
                  <c:v>Twin Cities</c:v>
                </c:pt>
                <c:pt idx="2">
                  <c:v>Wisconsin</c:v>
                </c:pt>
                <c:pt idx="3">
                  <c:v>Greater Minnesota</c:v>
                </c:pt>
                <c:pt idx="4">
                  <c:v>Upper Peninsula of Michigan</c:v>
                </c:pt>
              </c:strCache>
            </c:strRef>
          </c:cat>
          <c:val>
            <c:numRef>
              <c:f>'Emer aid'!$B$65:$B$69</c:f>
              <c:numCache>
                <c:formatCode>0.00%</c:formatCode>
                <c:ptCount val="5"/>
                <c:pt idx="0">
                  <c:v>0.47789999999999999</c:v>
                </c:pt>
                <c:pt idx="1">
                  <c:v>0.50629999999999997</c:v>
                </c:pt>
                <c:pt idx="2">
                  <c:v>0.52459999999999996</c:v>
                </c:pt>
                <c:pt idx="3">
                  <c:v>0.55369999999999997</c:v>
                </c:pt>
                <c:pt idx="4">
                  <c:v>0.59709999999999996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2D-4F36-BFB8-ED1684989B36}"/>
            </c:ext>
          </c:extLst>
        </c:ser>
        <c:ser>
          <c:idx val="1"/>
          <c:order val="1"/>
          <c:tx>
            <c:strRef>
              <c:f>'Emer aid'!$D$64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C00000"/>
            </a:solidFill>
            <a:ln>
              <a:prstDash val="solid"/>
            </a:ln>
          </c:spPr>
          <c:invertIfNegative val="0"/>
          <c:cat>
            <c:strRef>
              <c:f>'Emer aid'!$A$65:$A$69</c:f>
              <c:strCache>
                <c:ptCount val="5"/>
                <c:pt idx="0">
                  <c:v>South Dakota</c:v>
                </c:pt>
                <c:pt idx="1">
                  <c:v>Twin Cities</c:v>
                </c:pt>
                <c:pt idx="2">
                  <c:v>Wisconsin</c:v>
                </c:pt>
                <c:pt idx="3">
                  <c:v>Greater Minnesota</c:v>
                </c:pt>
                <c:pt idx="4">
                  <c:v>Upper Peninsula of Michigan</c:v>
                </c:pt>
              </c:strCache>
            </c:strRef>
          </c:cat>
          <c:val>
            <c:numRef>
              <c:f>'Emer aid'!$D$65:$D$69</c:f>
              <c:numCache>
                <c:formatCode>0.00%</c:formatCode>
                <c:ptCount val="5"/>
                <c:pt idx="0">
                  <c:v>0.1416</c:v>
                </c:pt>
                <c:pt idx="1">
                  <c:v>0.1799</c:v>
                </c:pt>
                <c:pt idx="2">
                  <c:v>0.19670000000000001</c:v>
                </c:pt>
                <c:pt idx="3">
                  <c:v>0.18459999999999999</c:v>
                </c:pt>
                <c:pt idx="4">
                  <c:v>0.19420000000000001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2D-4F36-BFB8-ED1684989B36}"/>
            </c:ext>
          </c:extLst>
        </c:ser>
        <c:ser>
          <c:idx val="2"/>
          <c:order val="2"/>
          <c:tx>
            <c:strRef>
              <c:f>'Emer aid'!$F$64</c:f>
              <c:strCache>
                <c:ptCount val="1"/>
                <c:pt idx="0">
                  <c:v>In progress; awaiting decision</c:v>
                </c:pt>
              </c:strCache>
            </c:strRef>
          </c:tx>
          <c:spPr>
            <a:solidFill>
              <a:srgbClr val="F9BE00"/>
            </a:solidFill>
            <a:ln>
              <a:prstDash val="solid"/>
            </a:ln>
          </c:spPr>
          <c:invertIfNegative val="0"/>
          <c:cat>
            <c:strRef>
              <c:f>'Emer aid'!$A$65:$A$69</c:f>
              <c:strCache>
                <c:ptCount val="5"/>
                <c:pt idx="0">
                  <c:v>South Dakota</c:v>
                </c:pt>
                <c:pt idx="1">
                  <c:v>Twin Cities</c:v>
                </c:pt>
                <c:pt idx="2">
                  <c:v>Wisconsin</c:v>
                </c:pt>
                <c:pt idx="3">
                  <c:v>Greater Minnesota</c:v>
                </c:pt>
                <c:pt idx="4">
                  <c:v>Upper Peninsula of Michigan</c:v>
                </c:pt>
              </c:strCache>
            </c:strRef>
          </c:cat>
          <c:val>
            <c:numRef>
              <c:f>'Emer aid'!$F$65:$F$69</c:f>
              <c:numCache>
                <c:formatCode>0.00%</c:formatCode>
                <c:ptCount val="5"/>
                <c:pt idx="0">
                  <c:v>4.4200000000000003E-2</c:v>
                </c:pt>
                <c:pt idx="1">
                  <c:v>8.7899999999999992E-2</c:v>
                </c:pt>
                <c:pt idx="2">
                  <c:v>3.2800000000000003E-2</c:v>
                </c:pt>
                <c:pt idx="3">
                  <c:v>0.104</c:v>
                </c:pt>
                <c:pt idx="4">
                  <c:v>8.6300000000000002E-2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2D-4F36-BFB8-ED1684989B36}"/>
            </c:ext>
          </c:extLst>
        </c:ser>
        <c:ser>
          <c:idx val="3"/>
          <c:order val="3"/>
          <c:tx>
            <c:strRef>
              <c:f>'Emer aid'!$H$64</c:f>
              <c:strCache>
                <c:ptCount val="1"/>
                <c:pt idx="0">
                  <c:v>Not applicable</c:v>
                </c:pt>
              </c:strCache>
            </c:strRef>
          </c:tx>
          <c:spPr>
            <a:solidFill>
              <a:srgbClr val="6BC8CD"/>
            </a:solidFill>
            <a:ln>
              <a:prstDash val="solid"/>
            </a:ln>
          </c:spPr>
          <c:invertIfNegative val="0"/>
          <c:cat>
            <c:strRef>
              <c:f>'Emer aid'!$A$65:$A$69</c:f>
              <c:strCache>
                <c:ptCount val="5"/>
                <c:pt idx="0">
                  <c:v>South Dakota</c:v>
                </c:pt>
                <c:pt idx="1">
                  <c:v>Twin Cities</c:v>
                </c:pt>
                <c:pt idx="2">
                  <c:v>Wisconsin</c:v>
                </c:pt>
                <c:pt idx="3">
                  <c:v>Greater Minnesota</c:v>
                </c:pt>
                <c:pt idx="4">
                  <c:v>Upper Peninsula of Michigan</c:v>
                </c:pt>
              </c:strCache>
            </c:strRef>
          </c:cat>
          <c:val>
            <c:numRef>
              <c:f>'Emer aid'!$H$65:$H$69</c:f>
              <c:numCache>
                <c:formatCode>0.00%</c:formatCode>
                <c:ptCount val="5"/>
                <c:pt idx="0">
                  <c:v>0.33629999999999999</c:v>
                </c:pt>
                <c:pt idx="1">
                  <c:v>0.22589999999999999</c:v>
                </c:pt>
                <c:pt idx="2">
                  <c:v>0.24590000000000001</c:v>
                </c:pt>
                <c:pt idx="3">
                  <c:v>0.15770000000000001</c:v>
                </c:pt>
                <c:pt idx="4">
                  <c:v>0.12230000000000001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2D-4F36-BFB8-ED1684989B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"/>
        <c:axId val="100"/>
      </c:barChart>
      <c:valAx>
        <c:axId val="10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0"/>
        <c:crosses val="autoZero"/>
        <c:crossBetween val="between"/>
      </c:valAx>
      <c:catAx>
        <c:axId val="1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00"/>
        <c:crosses val="autoZero"/>
        <c:auto val="0"/>
        <c:lblAlgn val="ctr"/>
        <c:lblOffset val="100"/>
        <c:noMultiLvlLbl val="0"/>
      </c:catAx>
    </c:plotArea>
    <c:legend>
      <c:legendPos val="r"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0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Average loan size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291368564913522E-2"/>
          <c:y val="0.13773589871048864"/>
          <c:w val="0.8453687309551754"/>
          <c:h val="0.77611596830316676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PPP!$O$41</c:f>
              <c:strCache>
                <c:ptCount val="1"/>
                <c:pt idx="0">
                  <c:v>Round 2 (as of May 8)</c:v>
                </c:pt>
              </c:strCache>
            </c:strRef>
          </c:tx>
          <c:spPr>
            <a:solidFill>
              <a:srgbClr val="D0AF21"/>
            </a:solidFill>
            <a:ln>
              <a:noFill/>
            </a:ln>
            <a:effectLst/>
          </c:spPr>
          <c:invertIfNegative val="0"/>
          <c:cat>
            <c:strRef>
              <c:f>PPP!$J$42:$J$46</c:f>
              <c:strCache>
                <c:ptCount val="5"/>
                <c:pt idx="0">
                  <c:v>US</c:v>
                </c:pt>
                <c:pt idx="1">
                  <c:v>SD</c:v>
                </c:pt>
                <c:pt idx="2">
                  <c:v>WI</c:v>
                </c:pt>
                <c:pt idx="3">
                  <c:v>MN</c:v>
                </c:pt>
                <c:pt idx="4">
                  <c:v>MI</c:v>
                </c:pt>
              </c:strCache>
            </c:strRef>
          </c:cat>
          <c:val>
            <c:numRef>
              <c:f>PPP!$O$42:$O$46</c:f>
              <c:numCache>
                <c:formatCode>"$"#,##0.00_);[Red]\("$"#,##0.00\)</c:formatCode>
                <c:ptCount val="5"/>
                <c:pt idx="0">
                  <c:v>73485.5373330476</c:v>
                </c:pt>
                <c:pt idx="1">
                  <c:v>34156.18218218218</c:v>
                </c:pt>
                <c:pt idx="2">
                  <c:v>52328.069406178554</c:v>
                </c:pt>
                <c:pt idx="3">
                  <c:v>54853.172013158204</c:v>
                </c:pt>
                <c:pt idx="4">
                  <c:v>87170.981658930978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91-471B-B825-8F4BED093F48}"/>
            </c:ext>
          </c:extLst>
        </c:ser>
        <c:ser>
          <c:idx val="0"/>
          <c:order val="1"/>
          <c:tx>
            <c:strRef>
              <c:f>PPP!$N$41</c:f>
              <c:strCache>
                <c:ptCount val="1"/>
                <c:pt idx="0">
                  <c:v>Round 1</c:v>
                </c:pt>
              </c:strCache>
            </c:strRef>
          </c:tx>
          <c:spPr>
            <a:solidFill>
              <a:srgbClr val="45C2B1"/>
            </a:solidFill>
            <a:ln>
              <a:noFill/>
            </a:ln>
            <a:effectLst/>
          </c:spPr>
          <c:invertIfNegative val="0"/>
          <c:cat>
            <c:strRef>
              <c:f>PPP!$J$42:$J$46</c:f>
              <c:strCache>
                <c:ptCount val="5"/>
                <c:pt idx="0">
                  <c:v>US</c:v>
                </c:pt>
                <c:pt idx="1">
                  <c:v>SD</c:v>
                </c:pt>
                <c:pt idx="2">
                  <c:v>WI</c:v>
                </c:pt>
                <c:pt idx="3">
                  <c:v>MN</c:v>
                </c:pt>
                <c:pt idx="4">
                  <c:v>MI</c:v>
                </c:pt>
              </c:strCache>
            </c:strRef>
          </c:cat>
          <c:val>
            <c:numRef>
              <c:f>PPP!$N$42:$N$46</c:f>
              <c:numCache>
                <c:formatCode>"$"#,##0.00_);[Red]\("$"#,##0.00\)</c:formatCode>
                <c:ptCount val="5"/>
                <c:pt idx="0">
                  <c:v>206021.90792461869</c:v>
                </c:pt>
                <c:pt idx="1">
                  <c:v>120948.1048216178</c:v>
                </c:pt>
                <c:pt idx="2">
                  <c:v>191674.29063256134</c:v>
                </c:pt>
                <c:pt idx="3">
                  <c:v>194339.73740379018</c:v>
                </c:pt>
                <c:pt idx="4">
                  <c:v>238991.43768129288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91-471B-B825-8F4BED093F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2032639"/>
        <c:axId val="2042033887"/>
      </c:barChart>
      <c:catAx>
        <c:axId val="20420326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2033887"/>
        <c:crosses val="autoZero"/>
        <c:auto val="1"/>
        <c:lblAlgn val="ctr"/>
        <c:lblOffset val="100"/>
        <c:noMultiLvlLbl val="0"/>
      </c:catAx>
      <c:valAx>
        <c:axId val="20420338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2032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431489333064135"/>
          <c:y val="0.54317957819432328"/>
          <c:w val="0.38656504475402115"/>
          <c:h val="0.222512549525224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PPP </a:t>
            </a:r>
            <a:r>
              <a:rPr lang="en-US" sz="2000" b="1" dirty="0" smtClean="0"/>
              <a:t>total loan</a:t>
            </a:r>
            <a:r>
              <a:rPr lang="en-US" sz="2000" b="1" baseline="0" dirty="0" smtClean="0"/>
              <a:t> </a:t>
            </a:r>
            <a:r>
              <a:rPr lang="en-US" sz="2000" b="1" baseline="0" dirty="0"/>
              <a:t>value received </a:t>
            </a:r>
            <a:endParaRPr lang="en-US" sz="2000" b="1" dirty="0"/>
          </a:p>
        </c:rich>
      </c:tx>
      <c:layout>
        <c:manualLayout>
          <c:xMode val="edge"/>
          <c:yMode val="edge"/>
          <c:x val="0.18737285893359817"/>
          <c:y val="3.24073398245332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431714785651794"/>
          <c:y val="0.16708333333333336"/>
          <c:w val="0.76083573928258974"/>
          <c:h val="0.646442475940507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PPP!$L$41</c:f>
              <c:strCache>
                <c:ptCount val="1"/>
                <c:pt idx="0">
                  <c:v>Round 2 (as of May 8)</c:v>
                </c:pt>
              </c:strCache>
            </c:strRef>
          </c:tx>
          <c:spPr>
            <a:solidFill>
              <a:srgbClr val="D0AF21"/>
            </a:solidFill>
            <a:ln>
              <a:noFill/>
            </a:ln>
            <a:effectLst/>
          </c:spPr>
          <c:invertIfNegative val="0"/>
          <c:cat>
            <c:strRef>
              <c:f>PPP!$J$43:$J$46</c:f>
              <c:strCache>
                <c:ptCount val="4"/>
                <c:pt idx="0">
                  <c:v>SD</c:v>
                </c:pt>
                <c:pt idx="1">
                  <c:v>WI</c:v>
                </c:pt>
                <c:pt idx="2">
                  <c:v>MN</c:v>
                </c:pt>
                <c:pt idx="3">
                  <c:v>MI</c:v>
                </c:pt>
              </c:strCache>
            </c:strRef>
          </c:cat>
          <c:val>
            <c:numRef>
              <c:f>PPP!$L$43:$L$46</c:f>
              <c:numCache>
                <c:formatCode>"$"#,##0_);[Red]\("$"#,##0\)</c:formatCode>
                <c:ptCount val="4"/>
                <c:pt idx="0">
                  <c:v>307098234</c:v>
                </c:pt>
                <c:pt idx="1">
                  <c:v>1785329072</c:v>
                </c:pt>
                <c:pt idx="2">
                  <c:v>2351171512</c:v>
                </c:pt>
                <c:pt idx="3">
                  <c:v>5822149865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C8-4178-8EE0-976F91061E7B}"/>
            </c:ext>
          </c:extLst>
        </c:ser>
        <c:ser>
          <c:idx val="0"/>
          <c:order val="1"/>
          <c:tx>
            <c:strRef>
              <c:f>PPP!$K$41</c:f>
              <c:strCache>
                <c:ptCount val="1"/>
                <c:pt idx="0">
                  <c:v>Round 1</c:v>
                </c:pt>
              </c:strCache>
            </c:strRef>
          </c:tx>
          <c:spPr>
            <a:solidFill>
              <a:srgbClr val="45C2B1"/>
            </a:solidFill>
            <a:ln>
              <a:noFill/>
            </a:ln>
            <a:effectLst/>
          </c:spPr>
          <c:invertIfNegative val="0"/>
          <c:cat>
            <c:strRef>
              <c:f>PPP!$J$43:$J$46</c:f>
              <c:strCache>
                <c:ptCount val="4"/>
                <c:pt idx="0">
                  <c:v>SD</c:v>
                </c:pt>
                <c:pt idx="1">
                  <c:v>WI</c:v>
                </c:pt>
                <c:pt idx="2">
                  <c:v>MN</c:v>
                </c:pt>
                <c:pt idx="3">
                  <c:v>MI</c:v>
                </c:pt>
              </c:strCache>
            </c:strRef>
          </c:cat>
          <c:val>
            <c:numRef>
              <c:f>PPP!$K$43:$K$46</c:f>
              <c:numCache>
                <c:formatCode>"$"#,##0_);[Red]\("$"#,##0\)</c:formatCode>
                <c:ptCount val="4"/>
                <c:pt idx="0">
                  <c:v>1369616339</c:v>
                </c:pt>
                <c:pt idx="1">
                  <c:v>8317705842</c:v>
                </c:pt>
                <c:pt idx="2">
                  <c:v>9014060040</c:v>
                </c:pt>
                <c:pt idx="3">
                  <c:v>10381310070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C8-4178-8EE0-976F91061E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78554992"/>
        <c:axId val="1078573712"/>
      </c:barChart>
      <c:catAx>
        <c:axId val="1078554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573712"/>
        <c:crosses val="autoZero"/>
        <c:auto val="1"/>
        <c:lblAlgn val="ctr"/>
        <c:lblOffset val="100"/>
        <c:noMultiLvlLbl val="0"/>
      </c:catAx>
      <c:valAx>
        <c:axId val="1078573712"/>
        <c:scaling>
          <c:orientation val="minMax"/>
          <c:max val="110000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554992"/>
        <c:crosses val="autoZero"/>
        <c:crossBetween val="between"/>
        <c:majorUnit val="1000000000"/>
        <c:dispUnits>
          <c:builtInUnit val="billions"/>
          <c:dispUnitsLbl>
            <c:layout>
              <c:manualLayout>
                <c:xMode val="edge"/>
                <c:yMode val="edge"/>
                <c:x val="0.38702461947021816"/>
                <c:y val="0.92389026094411253"/>
              </c:manualLayout>
            </c:layout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253706245434917"/>
          <c:y val="0.62557815689705465"/>
          <c:w val="0.41589982502187228"/>
          <c:h val="0.179977398658501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/>
              <a:t>Minnesota</a:t>
            </a:r>
            <a:endParaRPr lang="en-US" sz="1800" b="1" dirty="0"/>
          </a:p>
        </c:rich>
      </c:tx>
      <c:layout>
        <c:manualLayout>
          <c:xMode val="edge"/>
          <c:yMode val="edge"/>
          <c:x val="0.41131891318041669"/>
          <c:y val="7.567513625665401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UI!$C$5</c:f>
              <c:strCache>
                <c:ptCount val="1"/>
                <c:pt idx="0">
                  <c:v>Initial Claims</c:v>
                </c:pt>
              </c:strCache>
            </c:strRef>
          </c:tx>
          <c:spPr>
            <a:solidFill>
              <a:srgbClr val="238DC1">
                <a:lumMod val="75000"/>
              </a:srgbClr>
            </a:solidFill>
            <a:ln w="88900">
              <a:solidFill>
                <a:srgbClr val="6BC4E8"/>
              </a:solidFill>
              <a:round/>
            </a:ln>
            <a:effectLst/>
          </c:spPr>
          <c:invertIfNegative val="0"/>
          <c:cat>
            <c:numRef>
              <c:f>UI!$B$6:$B$23</c:f>
              <c:numCache>
                <c:formatCode>m/d/yyyy</c:formatCode>
                <c:ptCount val="18"/>
                <c:pt idx="0">
                  <c:v>43834</c:v>
                </c:pt>
                <c:pt idx="1">
                  <c:v>43841</c:v>
                </c:pt>
                <c:pt idx="2">
                  <c:v>43848</c:v>
                </c:pt>
                <c:pt idx="3">
                  <c:v>43855</c:v>
                </c:pt>
                <c:pt idx="4">
                  <c:v>43862</c:v>
                </c:pt>
                <c:pt idx="5">
                  <c:v>43869</c:v>
                </c:pt>
                <c:pt idx="6">
                  <c:v>43876</c:v>
                </c:pt>
                <c:pt idx="7">
                  <c:v>43883</c:v>
                </c:pt>
                <c:pt idx="8">
                  <c:v>43890</c:v>
                </c:pt>
                <c:pt idx="9">
                  <c:v>43897</c:v>
                </c:pt>
                <c:pt idx="10">
                  <c:v>43904</c:v>
                </c:pt>
                <c:pt idx="11">
                  <c:v>43911</c:v>
                </c:pt>
                <c:pt idx="12">
                  <c:v>43918</c:v>
                </c:pt>
                <c:pt idx="13">
                  <c:v>43925</c:v>
                </c:pt>
                <c:pt idx="14">
                  <c:v>43932</c:v>
                </c:pt>
                <c:pt idx="15">
                  <c:v>43939</c:v>
                </c:pt>
                <c:pt idx="16">
                  <c:v>43946</c:v>
                </c:pt>
                <c:pt idx="17">
                  <c:v>43953</c:v>
                </c:pt>
              </c:numCache>
            </c:numRef>
          </c:cat>
          <c:val>
            <c:numRef>
              <c:f>UI!$C$6:$C$23</c:f>
              <c:numCache>
                <c:formatCode>#,##0</c:formatCode>
                <c:ptCount val="18"/>
                <c:pt idx="0">
                  <c:v>7293</c:v>
                </c:pt>
                <c:pt idx="1">
                  <c:v>5933</c:v>
                </c:pt>
                <c:pt idx="2">
                  <c:v>4463</c:v>
                </c:pt>
                <c:pt idx="3">
                  <c:v>3931</c:v>
                </c:pt>
                <c:pt idx="4">
                  <c:v>3700</c:v>
                </c:pt>
                <c:pt idx="5">
                  <c:v>4108</c:v>
                </c:pt>
                <c:pt idx="6">
                  <c:v>3641</c:v>
                </c:pt>
                <c:pt idx="7">
                  <c:v>3539</c:v>
                </c:pt>
                <c:pt idx="8">
                  <c:v>3410</c:v>
                </c:pt>
                <c:pt idx="9">
                  <c:v>3488</c:v>
                </c:pt>
                <c:pt idx="10">
                  <c:v>4010</c:v>
                </c:pt>
                <c:pt idx="11">
                  <c:v>115773</c:v>
                </c:pt>
                <c:pt idx="12">
                  <c:v>109095</c:v>
                </c:pt>
                <c:pt idx="13">
                  <c:v>110260</c:v>
                </c:pt>
                <c:pt idx="14">
                  <c:v>93133</c:v>
                </c:pt>
                <c:pt idx="15">
                  <c:v>74829</c:v>
                </c:pt>
                <c:pt idx="16">
                  <c:v>48595</c:v>
                </c:pt>
                <c:pt idx="17">
                  <c:v>41492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54-4E5E-8D41-AE5EA181E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90625295"/>
        <c:axId val="790626127"/>
      </c:barChart>
      <c:lineChart>
        <c:grouping val="standard"/>
        <c:varyColors val="0"/>
        <c:ser>
          <c:idx val="1"/>
          <c:order val="1"/>
          <c:tx>
            <c:strRef>
              <c:f>UI!$E$5</c:f>
              <c:strCache>
                <c:ptCount val="1"/>
                <c:pt idx="0">
                  <c:v>Continuing Claims</c:v>
                </c:pt>
              </c:strCache>
            </c:strRef>
          </c:tx>
          <c:spPr>
            <a:ln w="635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UI!$A$6:$A$23</c:f>
              <c:strCache>
                <c:ptCount val="18"/>
                <c:pt idx="0">
                  <c:v>Minnesota</c:v>
                </c:pt>
                <c:pt idx="1">
                  <c:v>Minnesota</c:v>
                </c:pt>
                <c:pt idx="2">
                  <c:v>Minnesota</c:v>
                </c:pt>
                <c:pt idx="3">
                  <c:v>Minnesota</c:v>
                </c:pt>
                <c:pt idx="4">
                  <c:v>Minnesota</c:v>
                </c:pt>
                <c:pt idx="5">
                  <c:v>Minnesota</c:v>
                </c:pt>
                <c:pt idx="6">
                  <c:v>Minnesota</c:v>
                </c:pt>
                <c:pt idx="7">
                  <c:v>Minnesota</c:v>
                </c:pt>
                <c:pt idx="8">
                  <c:v>Minnesota</c:v>
                </c:pt>
                <c:pt idx="9">
                  <c:v>Minnesota</c:v>
                </c:pt>
                <c:pt idx="10">
                  <c:v>Minnesota</c:v>
                </c:pt>
                <c:pt idx="11">
                  <c:v>Minnesota</c:v>
                </c:pt>
                <c:pt idx="12">
                  <c:v>Minnesota</c:v>
                </c:pt>
                <c:pt idx="13">
                  <c:v>Minnesota</c:v>
                </c:pt>
                <c:pt idx="14">
                  <c:v>Minnesota</c:v>
                </c:pt>
                <c:pt idx="15">
                  <c:v>Minnesota</c:v>
                </c:pt>
                <c:pt idx="16">
                  <c:v>Minnesota</c:v>
                </c:pt>
                <c:pt idx="17">
                  <c:v>Minnesota</c:v>
                </c:pt>
              </c:strCache>
            </c:strRef>
          </c:cat>
          <c:val>
            <c:numRef>
              <c:f>UI!$E$6:$E$23</c:f>
              <c:numCache>
                <c:formatCode>#,##0</c:formatCode>
                <c:ptCount val="18"/>
                <c:pt idx="0">
                  <c:v>68226</c:v>
                </c:pt>
                <c:pt idx="1">
                  <c:v>66377</c:v>
                </c:pt>
                <c:pt idx="2">
                  <c:v>62628</c:v>
                </c:pt>
                <c:pt idx="3">
                  <c:v>61704</c:v>
                </c:pt>
                <c:pt idx="4">
                  <c:v>62189</c:v>
                </c:pt>
                <c:pt idx="5">
                  <c:v>64105</c:v>
                </c:pt>
                <c:pt idx="6">
                  <c:v>63956</c:v>
                </c:pt>
                <c:pt idx="7">
                  <c:v>62200</c:v>
                </c:pt>
                <c:pt idx="8">
                  <c:v>61696</c:v>
                </c:pt>
                <c:pt idx="9">
                  <c:v>62767</c:v>
                </c:pt>
                <c:pt idx="10">
                  <c:v>61781</c:v>
                </c:pt>
                <c:pt idx="11">
                  <c:v>66787</c:v>
                </c:pt>
                <c:pt idx="12">
                  <c:v>160873</c:v>
                </c:pt>
                <c:pt idx="13">
                  <c:v>248023</c:v>
                </c:pt>
                <c:pt idx="14">
                  <c:v>341578</c:v>
                </c:pt>
                <c:pt idx="15">
                  <c:v>391284</c:v>
                </c:pt>
                <c:pt idx="16">
                  <c:v>416993</c:v>
                </c:pt>
                <c:pt idx="17">
                  <c:v>420212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54-4E5E-8D41-AE5EA181E1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1197359"/>
        <c:axId val="1291197775"/>
      </c:lineChart>
      <c:dateAx>
        <c:axId val="790625295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0626127"/>
        <c:crosses val="autoZero"/>
        <c:auto val="1"/>
        <c:lblOffset val="100"/>
        <c:baseTimeUnit val="days"/>
      </c:dateAx>
      <c:valAx>
        <c:axId val="790626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0625295"/>
        <c:crosses val="autoZero"/>
        <c:crossBetween val="between"/>
      </c:valAx>
      <c:valAx>
        <c:axId val="1291197775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1197359"/>
        <c:crosses val="max"/>
        <c:crossBetween val="between"/>
      </c:valAx>
      <c:catAx>
        <c:axId val="12911973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9119777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Wisconsin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UI!$K$27</c:f>
              <c:strCache>
                <c:ptCount val="1"/>
                <c:pt idx="0">
                  <c:v>Initial Claims</c:v>
                </c:pt>
              </c:strCache>
            </c:strRef>
          </c:tx>
          <c:spPr>
            <a:solidFill>
              <a:schemeClr val="accent1"/>
            </a:solidFill>
            <a:ln w="82550">
              <a:solidFill>
                <a:schemeClr val="accent1"/>
              </a:solidFill>
            </a:ln>
            <a:effectLst/>
          </c:spPr>
          <c:invertIfNegative val="0"/>
          <c:cat>
            <c:numRef>
              <c:f>UI!$J$28:$J$45</c:f>
              <c:numCache>
                <c:formatCode>m/d/yyyy</c:formatCode>
                <c:ptCount val="18"/>
                <c:pt idx="0">
                  <c:v>43834</c:v>
                </c:pt>
                <c:pt idx="1">
                  <c:v>43841</c:v>
                </c:pt>
                <c:pt idx="2">
                  <c:v>43848</c:v>
                </c:pt>
                <c:pt idx="3">
                  <c:v>43855</c:v>
                </c:pt>
                <c:pt idx="4">
                  <c:v>43862</c:v>
                </c:pt>
                <c:pt idx="5">
                  <c:v>43869</c:v>
                </c:pt>
                <c:pt idx="6">
                  <c:v>43876</c:v>
                </c:pt>
                <c:pt idx="7">
                  <c:v>43883</c:v>
                </c:pt>
                <c:pt idx="8">
                  <c:v>43890</c:v>
                </c:pt>
                <c:pt idx="9">
                  <c:v>43897</c:v>
                </c:pt>
                <c:pt idx="10">
                  <c:v>43904</c:v>
                </c:pt>
                <c:pt idx="11">
                  <c:v>43911</c:v>
                </c:pt>
                <c:pt idx="12">
                  <c:v>43918</c:v>
                </c:pt>
                <c:pt idx="13">
                  <c:v>43925</c:v>
                </c:pt>
                <c:pt idx="14">
                  <c:v>43932</c:v>
                </c:pt>
                <c:pt idx="15">
                  <c:v>43939</c:v>
                </c:pt>
                <c:pt idx="16">
                  <c:v>43946</c:v>
                </c:pt>
                <c:pt idx="17">
                  <c:v>43953</c:v>
                </c:pt>
              </c:numCache>
            </c:numRef>
          </c:cat>
          <c:val>
            <c:numRef>
              <c:f>UI!$K$28:$K$45</c:f>
              <c:numCache>
                <c:formatCode>#,##0</c:formatCode>
                <c:ptCount val="18"/>
                <c:pt idx="0">
                  <c:v>12854</c:v>
                </c:pt>
                <c:pt idx="1">
                  <c:v>8255</c:v>
                </c:pt>
                <c:pt idx="2">
                  <c:v>6388</c:v>
                </c:pt>
                <c:pt idx="3">
                  <c:v>6134</c:v>
                </c:pt>
                <c:pt idx="4">
                  <c:v>6280</c:v>
                </c:pt>
                <c:pt idx="5">
                  <c:v>6579</c:v>
                </c:pt>
                <c:pt idx="6">
                  <c:v>5808</c:v>
                </c:pt>
                <c:pt idx="7">
                  <c:v>6098</c:v>
                </c:pt>
                <c:pt idx="8">
                  <c:v>5658</c:v>
                </c:pt>
                <c:pt idx="9">
                  <c:v>5052</c:v>
                </c:pt>
                <c:pt idx="10">
                  <c:v>5190</c:v>
                </c:pt>
                <c:pt idx="11">
                  <c:v>51031</c:v>
                </c:pt>
                <c:pt idx="12">
                  <c:v>110934</c:v>
                </c:pt>
                <c:pt idx="13">
                  <c:v>104823</c:v>
                </c:pt>
                <c:pt idx="14">
                  <c:v>70000</c:v>
                </c:pt>
                <c:pt idx="15">
                  <c:v>55883</c:v>
                </c:pt>
                <c:pt idx="16">
                  <c:v>49993</c:v>
                </c:pt>
                <c:pt idx="17">
                  <c:v>37885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89-4C9B-8335-E094C0322F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0614895"/>
        <c:axId val="790615311"/>
      </c:barChart>
      <c:lineChart>
        <c:grouping val="standard"/>
        <c:varyColors val="0"/>
        <c:ser>
          <c:idx val="1"/>
          <c:order val="1"/>
          <c:tx>
            <c:strRef>
              <c:f>UI!$L$27</c:f>
              <c:strCache>
                <c:ptCount val="1"/>
                <c:pt idx="0">
                  <c:v>Continuing Claims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UI!$J$28:$J$45</c:f>
              <c:numCache>
                <c:formatCode>m/d/yyyy</c:formatCode>
                <c:ptCount val="18"/>
                <c:pt idx="0">
                  <c:v>43834</c:v>
                </c:pt>
                <c:pt idx="1">
                  <c:v>43841</c:v>
                </c:pt>
                <c:pt idx="2">
                  <c:v>43848</c:v>
                </c:pt>
                <c:pt idx="3">
                  <c:v>43855</c:v>
                </c:pt>
                <c:pt idx="4">
                  <c:v>43862</c:v>
                </c:pt>
                <c:pt idx="5">
                  <c:v>43869</c:v>
                </c:pt>
                <c:pt idx="6">
                  <c:v>43876</c:v>
                </c:pt>
                <c:pt idx="7">
                  <c:v>43883</c:v>
                </c:pt>
                <c:pt idx="8">
                  <c:v>43890</c:v>
                </c:pt>
                <c:pt idx="9">
                  <c:v>43897</c:v>
                </c:pt>
                <c:pt idx="10">
                  <c:v>43904</c:v>
                </c:pt>
                <c:pt idx="11">
                  <c:v>43911</c:v>
                </c:pt>
                <c:pt idx="12">
                  <c:v>43918</c:v>
                </c:pt>
                <c:pt idx="13">
                  <c:v>43925</c:v>
                </c:pt>
                <c:pt idx="14">
                  <c:v>43932</c:v>
                </c:pt>
                <c:pt idx="15">
                  <c:v>43939</c:v>
                </c:pt>
                <c:pt idx="16">
                  <c:v>43946</c:v>
                </c:pt>
                <c:pt idx="17">
                  <c:v>43953</c:v>
                </c:pt>
              </c:numCache>
            </c:numRef>
          </c:cat>
          <c:val>
            <c:numRef>
              <c:f>UI!$L$28:$L$45</c:f>
              <c:numCache>
                <c:formatCode>#,##0</c:formatCode>
                <c:ptCount val="18"/>
                <c:pt idx="0">
                  <c:v>49605</c:v>
                </c:pt>
                <c:pt idx="1">
                  <c:v>53305</c:v>
                </c:pt>
                <c:pt idx="2">
                  <c:v>44776</c:v>
                </c:pt>
                <c:pt idx="3">
                  <c:v>44077</c:v>
                </c:pt>
                <c:pt idx="4">
                  <c:v>44425</c:v>
                </c:pt>
                <c:pt idx="5">
                  <c:v>44477</c:v>
                </c:pt>
                <c:pt idx="6">
                  <c:v>44163</c:v>
                </c:pt>
                <c:pt idx="7">
                  <c:v>43996</c:v>
                </c:pt>
                <c:pt idx="8">
                  <c:v>43574</c:v>
                </c:pt>
                <c:pt idx="9">
                  <c:v>42337</c:v>
                </c:pt>
                <c:pt idx="10">
                  <c:v>40738</c:v>
                </c:pt>
                <c:pt idx="11">
                  <c:v>43607</c:v>
                </c:pt>
                <c:pt idx="12">
                  <c:v>99574</c:v>
                </c:pt>
                <c:pt idx="13">
                  <c:v>208387</c:v>
                </c:pt>
                <c:pt idx="14">
                  <c:v>262847</c:v>
                </c:pt>
                <c:pt idx="15">
                  <c:v>299532</c:v>
                </c:pt>
                <c:pt idx="16">
                  <c:v>321063</c:v>
                </c:pt>
                <c:pt idx="17">
                  <c:v>314025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89-4C9B-8335-E094C0322F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6584927"/>
        <c:axId val="1307180335"/>
      </c:lineChart>
      <c:dateAx>
        <c:axId val="790614895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0615311"/>
        <c:crosses val="autoZero"/>
        <c:auto val="1"/>
        <c:lblOffset val="100"/>
        <c:baseTimeUnit val="days"/>
      </c:dateAx>
      <c:valAx>
        <c:axId val="790615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0614895"/>
        <c:crosses val="autoZero"/>
        <c:crossBetween val="between"/>
      </c:valAx>
      <c:valAx>
        <c:axId val="1307180335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6584927"/>
        <c:crosses val="max"/>
        <c:crossBetween val="between"/>
      </c:valAx>
      <c:dateAx>
        <c:axId val="786584927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307180335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Sales/revenue in April 2020 compared with April 2019 levels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8388028701965684"/>
          <c:y val="0.18308362447050905"/>
          <c:w val="0.54291397351377912"/>
          <c:h val="0.7343581544703015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Sales!$B$4</c:f>
              <c:strCache>
                <c:ptCount val="1"/>
                <c:pt idx="0">
                  <c:v>Lower by &gt; 75%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prstDash val="solid"/>
            </a:ln>
          </c:spPr>
          <c:invertIfNegative val="0"/>
          <c:cat>
            <c:strRef>
              <c:f>Sales!$A$5:$A$9</c:f>
              <c:strCache>
                <c:ptCount val="5"/>
                <c:pt idx="0">
                  <c:v>South Dakota</c:v>
                </c:pt>
                <c:pt idx="1">
                  <c:v>Wisconsin</c:v>
                </c:pt>
                <c:pt idx="2">
                  <c:v>Twin Cities region</c:v>
                </c:pt>
                <c:pt idx="3">
                  <c:v>Greater Minnesota</c:v>
                </c:pt>
                <c:pt idx="4">
                  <c:v>Upper Peninsula of Michigan</c:v>
                </c:pt>
              </c:strCache>
            </c:strRef>
          </c:cat>
          <c:val>
            <c:numRef>
              <c:f>Sales!$B$5:$B$9</c:f>
              <c:numCache>
                <c:formatCode>0.00%</c:formatCode>
                <c:ptCount val="5"/>
                <c:pt idx="0">
                  <c:v>0.1724</c:v>
                </c:pt>
                <c:pt idx="1">
                  <c:v>0.23330000000000001</c:v>
                </c:pt>
                <c:pt idx="2">
                  <c:v>0.36399999999999999</c:v>
                </c:pt>
                <c:pt idx="3">
                  <c:v>0.43790000000000001</c:v>
                </c:pt>
                <c:pt idx="4">
                  <c:v>0.47410000000000002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96-44CB-988C-958F17447304}"/>
            </c:ext>
          </c:extLst>
        </c:ser>
        <c:ser>
          <c:idx val="1"/>
          <c:order val="1"/>
          <c:tx>
            <c:strRef>
              <c:f>Sales!$D$4</c:f>
              <c:strCache>
                <c:ptCount val="1"/>
                <c:pt idx="0">
                  <c:v>Lower by 50-75%</c:v>
                </c:pt>
              </c:strCache>
            </c:strRef>
          </c:tx>
          <c:spPr>
            <a:solidFill>
              <a:schemeClr val="accent2"/>
            </a:solidFill>
            <a:ln>
              <a:prstDash val="solid"/>
            </a:ln>
          </c:spPr>
          <c:invertIfNegative val="0"/>
          <c:cat>
            <c:strRef>
              <c:f>Sales!$A$5:$A$9</c:f>
              <c:strCache>
                <c:ptCount val="5"/>
                <c:pt idx="0">
                  <c:v>South Dakota</c:v>
                </c:pt>
                <c:pt idx="1">
                  <c:v>Wisconsin</c:v>
                </c:pt>
                <c:pt idx="2">
                  <c:v>Twin Cities region</c:v>
                </c:pt>
                <c:pt idx="3">
                  <c:v>Greater Minnesota</c:v>
                </c:pt>
                <c:pt idx="4">
                  <c:v>Upper Peninsula of Michigan</c:v>
                </c:pt>
              </c:strCache>
            </c:strRef>
          </c:cat>
          <c:val>
            <c:numRef>
              <c:f>Sales!$D$5:$D$9</c:f>
              <c:numCache>
                <c:formatCode>0.00%</c:formatCode>
                <c:ptCount val="5"/>
                <c:pt idx="0">
                  <c:v>0.1293</c:v>
                </c:pt>
                <c:pt idx="1">
                  <c:v>0.1333</c:v>
                </c:pt>
                <c:pt idx="2">
                  <c:v>0.1172</c:v>
                </c:pt>
                <c:pt idx="3">
                  <c:v>0.14829999999999999</c:v>
                </c:pt>
                <c:pt idx="4">
                  <c:v>0.1852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96-44CB-988C-958F17447304}"/>
            </c:ext>
          </c:extLst>
        </c:ser>
        <c:ser>
          <c:idx val="2"/>
          <c:order val="2"/>
          <c:tx>
            <c:strRef>
              <c:f>Sales!$F$4</c:f>
              <c:strCache>
                <c:ptCount val="1"/>
                <c:pt idx="0">
                  <c:v>Lower by 25-50%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prstDash val="solid"/>
            </a:ln>
          </c:spPr>
          <c:invertIfNegative val="0"/>
          <c:cat>
            <c:strRef>
              <c:f>Sales!$A$5:$A$9</c:f>
              <c:strCache>
                <c:ptCount val="5"/>
                <c:pt idx="0">
                  <c:v>South Dakota</c:v>
                </c:pt>
                <c:pt idx="1">
                  <c:v>Wisconsin</c:v>
                </c:pt>
                <c:pt idx="2">
                  <c:v>Twin Cities region</c:v>
                </c:pt>
                <c:pt idx="3">
                  <c:v>Greater Minnesota</c:v>
                </c:pt>
                <c:pt idx="4">
                  <c:v>Upper Peninsula of Michigan</c:v>
                </c:pt>
              </c:strCache>
            </c:strRef>
          </c:cat>
          <c:val>
            <c:numRef>
              <c:f>Sales!$F$5:$F$9</c:f>
              <c:numCache>
                <c:formatCode>0.00%</c:formatCode>
                <c:ptCount val="5"/>
                <c:pt idx="0">
                  <c:v>0.1638</c:v>
                </c:pt>
                <c:pt idx="1">
                  <c:v>0.2167</c:v>
                </c:pt>
                <c:pt idx="2">
                  <c:v>0.12970000000000001</c:v>
                </c:pt>
                <c:pt idx="3">
                  <c:v>0.16550000000000001</c:v>
                </c:pt>
                <c:pt idx="4">
                  <c:v>0.15559999999999999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96-44CB-988C-958F174473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"/>
        <c:axId val="100"/>
      </c:barChart>
      <c:valAx>
        <c:axId val="100"/>
        <c:scaling>
          <c:orientation val="minMax"/>
        </c:scaling>
        <c:delete val="0"/>
        <c:axPos val="b"/>
        <c:majorGridlines>
          <c:spPr>
            <a:ln>
              <a:gradFill>
                <a:gsLst>
                  <a:gs pos="0">
                    <a:srgbClr val="45C2B1">
                      <a:lumMod val="5000"/>
                      <a:lumOff val="95000"/>
                    </a:srgbClr>
                  </a:gs>
                  <a:gs pos="74000">
                    <a:srgbClr val="45C2B1">
                      <a:lumMod val="45000"/>
                      <a:lumOff val="55000"/>
                    </a:srgbClr>
                  </a:gs>
                  <a:gs pos="83000">
                    <a:srgbClr val="45C2B1">
                      <a:lumMod val="45000"/>
                      <a:lumOff val="55000"/>
                    </a:srgbClr>
                  </a:gs>
                  <a:gs pos="100000">
                    <a:srgbClr val="45C2B1">
                      <a:lumMod val="30000"/>
                      <a:lumOff val="70000"/>
                    </a:srgbClr>
                  </a:gs>
                </a:gsLst>
                <a:lin ang="5400000" scaled="1"/>
              </a:gra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"/>
        <c:crosses val="autoZero"/>
        <c:crossBetween val="between"/>
        <c:majorUnit val="0.2"/>
      </c:valAx>
      <c:catAx>
        <c:axId val="1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00"/>
        <c:crosses val="autoZero"/>
        <c:auto val="0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73701583955658323"/>
          <c:y val="0.44479219518712282"/>
          <c:w val="0.2313152592212965"/>
          <c:h val="0.23236910693053336"/>
        </c:manualLayout>
      </c:layout>
      <c:overlay val="0"/>
      <c:txPr>
        <a:bodyPr/>
        <a:lstStyle/>
        <a:p>
          <a:pPr>
            <a:defRPr sz="1800" b="1"/>
          </a:pPr>
          <a:endParaRPr lang="en-US"/>
        </a:p>
      </c:txPr>
    </c:legend>
    <c:plotVisOnly val="0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r>
              <a:rPr lang="en-US" b="1" dirty="0" smtClean="0">
                <a:latin typeface="+mn-lt"/>
              </a:rPr>
              <a:t>April </a:t>
            </a:r>
            <a:r>
              <a:rPr lang="en-US" b="1" dirty="0">
                <a:latin typeface="+mn-lt"/>
              </a:rPr>
              <a:t>2020 </a:t>
            </a:r>
            <a:r>
              <a:rPr lang="en-US" b="1" dirty="0" smtClean="0">
                <a:latin typeface="+mn-lt"/>
              </a:rPr>
              <a:t>revenue</a:t>
            </a:r>
            <a:r>
              <a:rPr lang="en-US" b="1" baseline="0" dirty="0" smtClean="0">
                <a:latin typeface="+mn-lt"/>
              </a:rPr>
              <a:t> </a:t>
            </a:r>
            <a:r>
              <a:rPr lang="en-US" b="1" dirty="0" smtClean="0">
                <a:latin typeface="+mn-lt"/>
              </a:rPr>
              <a:t>compared </a:t>
            </a:r>
            <a:r>
              <a:rPr lang="en-US" b="1" dirty="0">
                <a:latin typeface="+mn-lt"/>
              </a:rPr>
              <a:t>with April </a:t>
            </a:r>
            <a:r>
              <a:rPr lang="en-US" b="1" dirty="0" smtClean="0">
                <a:latin typeface="+mn-lt"/>
              </a:rPr>
              <a:t>2019</a:t>
            </a:r>
            <a:endParaRPr lang="en-US" b="1" dirty="0">
              <a:latin typeface="+mn-lt"/>
            </a:endParaRPr>
          </a:p>
        </c:rich>
      </c:tx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'Sales by sector'!$B$4</c:f>
              <c:strCache>
                <c:ptCount val="1"/>
                <c:pt idx="0">
                  <c:v>Lower by &gt; 75%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prstDash val="solid"/>
            </a:ln>
          </c:spPr>
          <c:invertIfNegative val="0"/>
          <c:cat>
            <c:strRef>
              <c:f>'Sales by sector'!$A$5:$A$12</c:f>
              <c:strCache>
                <c:ptCount val="8"/>
                <c:pt idx="0">
                  <c:v>Banking/finance</c:v>
                </c:pt>
                <c:pt idx="1">
                  <c:v>Manufacturing</c:v>
                </c:pt>
                <c:pt idx="2">
                  <c:v>Professional/technical</c:v>
                </c:pt>
                <c:pt idx="3">
                  <c:v>Construction</c:v>
                </c:pt>
                <c:pt idx="4">
                  <c:v>Health care</c:v>
                </c:pt>
                <c:pt idx="5">
                  <c:v>Retail</c:v>
                </c:pt>
                <c:pt idx="6">
                  <c:v>Food/lodging</c:v>
                </c:pt>
                <c:pt idx="7">
                  <c:v>Entertainment</c:v>
                </c:pt>
              </c:strCache>
            </c:strRef>
          </c:cat>
          <c:val>
            <c:numRef>
              <c:f>'Sales by sector'!$B$5:$B$12</c:f>
              <c:numCache>
                <c:formatCode>0.00%</c:formatCode>
                <c:ptCount val="8"/>
                <c:pt idx="0">
                  <c:v>4.0500000000000001E-2</c:v>
                </c:pt>
                <c:pt idx="1">
                  <c:v>0.1875</c:v>
                </c:pt>
                <c:pt idx="2">
                  <c:v>0.20569999999999999</c:v>
                </c:pt>
                <c:pt idx="3">
                  <c:v>0.21820000000000001</c:v>
                </c:pt>
                <c:pt idx="4">
                  <c:v>0.33329999999999999</c:v>
                </c:pt>
                <c:pt idx="5">
                  <c:v>0.45269999999999999</c:v>
                </c:pt>
                <c:pt idx="6">
                  <c:v>0.6452</c:v>
                </c:pt>
                <c:pt idx="7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7A-4EAB-A333-8B95585F11A5}"/>
            </c:ext>
          </c:extLst>
        </c:ser>
        <c:ser>
          <c:idx val="1"/>
          <c:order val="1"/>
          <c:tx>
            <c:strRef>
              <c:f>'Sales by sector'!$D$4</c:f>
              <c:strCache>
                <c:ptCount val="1"/>
                <c:pt idx="0">
                  <c:v>Lower by 50-75%</c:v>
                </c:pt>
              </c:strCache>
            </c:strRef>
          </c:tx>
          <c:spPr>
            <a:solidFill>
              <a:schemeClr val="accent2"/>
            </a:solidFill>
            <a:ln>
              <a:prstDash val="solid"/>
            </a:ln>
          </c:spPr>
          <c:invertIfNegative val="0"/>
          <c:cat>
            <c:strRef>
              <c:f>'Sales by sector'!$A$5:$A$12</c:f>
              <c:strCache>
                <c:ptCount val="8"/>
                <c:pt idx="0">
                  <c:v>Banking/finance</c:v>
                </c:pt>
                <c:pt idx="1">
                  <c:v>Manufacturing</c:v>
                </c:pt>
                <c:pt idx="2">
                  <c:v>Professional/technical</c:v>
                </c:pt>
                <c:pt idx="3">
                  <c:v>Construction</c:v>
                </c:pt>
                <c:pt idx="4">
                  <c:v>Health care</c:v>
                </c:pt>
                <c:pt idx="5">
                  <c:v>Retail</c:v>
                </c:pt>
                <c:pt idx="6">
                  <c:v>Food/lodging</c:v>
                </c:pt>
                <c:pt idx="7">
                  <c:v>Entertainment</c:v>
                </c:pt>
              </c:strCache>
            </c:strRef>
          </c:cat>
          <c:val>
            <c:numRef>
              <c:f>'Sales by sector'!$D$5:$D$12</c:f>
              <c:numCache>
                <c:formatCode>0.00%</c:formatCode>
                <c:ptCount val="8"/>
                <c:pt idx="0">
                  <c:v>4.0500000000000001E-2</c:v>
                </c:pt>
                <c:pt idx="1">
                  <c:v>0.16669999999999999</c:v>
                </c:pt>
                <c:pt idx="2">
                  <c:v>0.1206</c:v>
                </c:pt>
                <c:pt idx="3">
                  <c:v>0.14549999999999999</c:v>
                </c:pt>
                <c:pt idx="4">
                  <c:v>0.1923</c:v>
                </c:pt>
                <c:pt idx="5">
                  <c:v>0.1757</c:v>
                </c:pt>
                <c:pt idx="6">
                  <c:v>0.1774</c:v>
                </c:pt>
                <c:pt idx="7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7A-4EAB-A333-8B95585F11A5}"/>
            </c:ext>
          </c:extLst>
        </c:ser>
        <c:ser>
          <c:idx val="2"/>
          <c:order val="2"/>
          <c:tx>
            <c:strRef>
              <c:f>'Sales by sector'!$F$4</c:f>
              <c:strCache>
                <c:ptCount val="1"/>
                <c:pt idx="0">
                  <c:v>Lower by 25-50%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prstDash val="solid"/>
            </a:ln>
          </c:spPr>
          <c:invertIfNegative val="0"/>
          <c:cat>
            <c:strRef>
              <c:f>'Sales by sector'!$A$5:$A$12</c:f>
              <c:strCache>
                <c:ptCount val="8"/>
                <c:pt idx="0">
                  <c:v>Banking/finance</c:v>
                </c:pt>
                <c:pt idx="1">
                  <c:v>Manufacturing</c:v>
                </c:pt>
                <c:pt idx="2">
                  <c:v>Professional/technical</c:v>
                </c:pt>
                <c:pt idx="3">
                  <c:v>Construction</c:v>
                </c:pt>
                <c:pt idx="4">
                  <c:v>Health care</c:v>
                </c:pt>
                <c:pt idx="5">
                  <c:v>Retail</c:v>
                </c:pt>
                <c:pt idx="6">
                  <c:v>Food/lodging</c:v>
                </c:pt>
                <c:pt idx="7">
                  <c:v>Entertainment</c:v>
                </c:pt>
              </c:strCache>
            </c:strRef>
          </c:cat>
          <c:val>
            <c:numRef>
              <c:f>'Sales by sector'!$F$5:$F$12</c:f>
              <c:numCache>
                <c:formatCode>0.00%</c:formatCode>
                <c:ptCount val="8"/>
                <c:pt idx="0">
                  <c:v>9.4600000000000004E-2</c:v>
                </c:pt>
                <c:pt idx="1">
                  <c:v>0.23960000000000001</c:v>
                </c:pt>
                <c:pt idx="2">
                  <c:v>0.1348</c:v>
                </c:pt>
                <c:pt idx="3">
                  <c:v>0.2</c:v>
                </c:pt>
                <c:pt idx="4">
                  <c:v>0.23080000000000001</c:v>
                </c:pt>
                <c:pt idx="5">
                  <c:v>0.16889999999999999</c:v>
                </c:pt>
                <c:pt idx="6">
                  <c:v>7.2599999999999998E-2</c:v>
                </c:pt>
                <c:pt idx="7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7A-4EAB-A333-8B95585F11A5}"/>
            </c:ext>
          </c:extLst>
        </c:ser>
        <c:ser>
          <c:idx val="3"/>
          <c:order val="3"/>
          <c:tx>
            <c:strRef>
              <c:f>'Sales by sector'!$H$4</c:f>
              <c:strCache>
                <c:ptCount val="1"/>
                <c:pt idx="0">
                  <c:v>Lower by 5-25%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prstDash val="solid"/>
            </a:ln>
          </c:spPr>
          <c:invertIfNegative val="0"/>
          <c:cat>
            <c:strRef>
              <c:f>'Sales by sector'!$A$5:$A$12</c:f>
              <c:strCache>
                <c:ptCount val="8"/>
                <c:pt idx="0">
                  <c:v>Banking/finance</c:v>
                </c:pt>
                <c:pt idx="1">
                  <c:v>Manufacturing</c:v>
                </c:pt>
                <c:pt idx="2">
                  <c:v>Professional/technical</c:v>
                </c:pt>
                <c:pt idx="3">
                  <c:v>Construction</c:v>
                </c:pt>
                <c:pt idx="4">
                  <c:v>Health care</c:v>
                </c:pt>
                <c:pt idx="5">
                  <c:v>Retail</c:v>
                </c:pt>
                <c:pt idx="6">
                  <c:v>Food/lodging</c:v>
                </c:pt>
                <c:pt idx="7">
                  <c:v>Entertainment</c:v>
                </c:pt>
              </c:strCache>
            </c:strRef>
          </c:cat>
          <c:val>
            <c:numRef>
              <c:f>'Sales by sector'!$H$5:$H$12</c:f>
              <c:numCache>
                <c:formatCode>0.00%</c:formatCode>
                <c:ptCount val="8"/>
                <c:pt idx="0">
                  <c:v>0.20269999999999999</c:v>
                </c:pt>
                <c:pt idx="1">
                  <c:v>0.16669999999999999</c:v>
                </c:pt>
                <c:pt idx="2">
                  <c:v>0.28370000000000001</c:v>
                </c:pt>
                <c:pt idx="3">
                  <c:v>0.21820000000000001</c:v>
                </c:pt>
                <c:pt idx="4">
                  <c:v>0.1026</c:v>
                </c:pt>
                <c:pt idx="5">
                  <c:v>7.4299999999999991E-2</c:v>
                </c:pt>
                <c:pt idx="6">
                  <c:v>4.8399999999999999E-2</c:v>
                </c:pt>
                <c:pt idx="7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7A-4EAB-A333-8B95585F11A5}"/>
            </c:ext>
          </c:extLst>
        </c:ser>
        <c:ser>
          <c:idx val="4"/>
          <c:order val="4"/>
          <c:tx>
            <c:strRef>
              <c:f>'Sales by sector'!$J$4</c:f>
              <c:strCache>
                <c:ptCount val="1"/>
                <c:pt idx="0">
                  <c:v>Mostly flat (+/-5%)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prstDash val="solid"/>
            </a:ln>
          </c:spPr>
          <c:invertIfNegative val="0"/>
          <c:cat>
            <c:strRef>
              <c:f>'Sales by sector'!$A$5:$A$12</c:f>
              <c:strCache>
                <c:ptCount val="8"/>
                <c:pt idx="0">
                  <c:v>Banking/finance</c:v>
                </c:pt>
                <c:pt idx="1">
                  <c:v>Manufacturing</c:v>
                </c:pt>
                <c:pt idx="2">
                  <c:v>Professional/technical</c:v>
                </c:pt>
                <c:pt idx="3">
                  <c:v>Construction</c:v>
                </c:pt>
                <c:pt idx="4">
                  <c:v>Health care</c:v>
                </c:pt>
                <c:pt idx="5">
                  <c:v>Retail</c:v>
                </c:pt>
                <c:pt idx="6">
                  <c:v>Food/lodging</c:v>
                </c:pt>
                <c:pt idx="7">
                  <c:v>Entertainment</c:v>
                </c:pt>
              </c:strCache>
            </c:strRef>
          </c:cat>
          <c:val>
            <c:numRef>
              <c:f>'Sales by sector'!$J$5:$J$12</c:f>
              <c:numCache>
                <c:formatCode>0.00%</c:formatCode>
                <c:ptCount val="8"/>
                <c:pt idx="0">
                  <c:v>0.25679999999999997</c:v>
                </c:pt>
                <c:pt idx="1">
                  <c:v>0.11459999999999999</c:v>
                </c:pt>
                <c:pt idx="2">
                  <c:v>0.156</c:v>
                </c:pt>
                <c:pt idx="3">
                  <c:v>0.1273</c:v>
                </c:pt>
                <c:pt idx="4">
                  <c:v>0.1026</c:v>
                </c:pt>
                <c:pt idx="5">
                  <c:v>4.7300000000000002E-2</c:v>
                </c:pt>
                <c:pt idx="6">
                  <c:v>1.61E-2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7A-4EAB-A333-8B95585F11A5}"/>
            </c:ext>
          </c:extLst>
        </c:ser>
        <c:ser>
          <c:idx val="5"/>
          <c:order val="5"/>
          <c:tx>
            <c:strRef>
              <c:f>'Sales by sector'!$L$4</c:f>
              <c:strCache>
                <c:ptCount val="1"/>
                <c:pt idx="0">
                  <c:v>Higher (by any %)</c:v>
                </c:pt>
              </c:strCache>
            </c:strRef>
          </c:tx>
          <c:spPr>
            <a:solidFill>
              <a:srgbClr val="7D5E90"/>
            </a:solidFill>
            <a:ln>
              <a:prstDash val="solid"/>
            </a:ln>
          </c:spPr>
          <c:invertIfNegative val="0"/>
          <c:cat>
            <c:strRef>
              <c:f>'Sales by sector'!$A$5:$A$12</c:f>
              <c:strCache>
                <c:ptCount val="8"/>
                <c:pt idx="0">
                  <c:v>Banking/finance</c:v>
                </c:pt>
                <c:pt idx="1">
                  <c:v>Manufacturing</c:v>
                </c:pt>
                <c:pt idx="2">
                  <c:v>Professional/technical</c:v>
                </c:pt>
                <c:pt idx="3">
                  <c:v>Construction</c:v>
                </c:pt>
                <c:pt idx="4">
                  <c:v>Health care</c:v>
                </c:pt>
                <c:pt idx="5">
                  <c:v>Retail</c:v>
                </c:pt>
                <c:pt idx="6">
                  <c:v>Food/lodging</c:v>
                </c:pt>
                <c:pt idx="7">
                  <c:v>Entertainment</c:v>
                </c:pt>
              </c:strCache>
            </c:strRef>
          </c:cat>
          <c:val>
            <c:numRef>
              <c:f>'Sales by sector'!$L$5:$L$12</c:f>
              <c:numCache>
                <c:formatCode>0.00%</c:formatCode>
                <c:ptCount val="8"/>
                <c:pt idx="0">
                  <c:v>0.16220000000000001</c:v>
                </c:pt>
                <c:pt idx="1">
                  <c:v>9.3800000000000008E-2</c:v>
                </c:pt>
                <c:pt idx="2">
                  <c:v>5.67E-2</c:v>
                </c:pt>
                <c:pt idx="3">
                  <c:v>5.45E-2</c:v>
                </c:pt>
                <c:pt idx="4">
                  <c:v>2.5600000000000001E-2</c:v>
                </c:pt>
                <c:pt idx="5">
                  <c:v>5.4100000000000002E-2</c:v>
                </c:pt>
                <c:pt idx="6">
                  <c:v>0</c:v>
                </c:pt>
                <c:pt idx="7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27A-4EAB-A333-8B95585F11A5}"/>
            </c:ext>
          </c:extLst>
        </c:ser>
        <c:ser>
          <c:idx val="6"/>
          <c:order val="6"/>
          <c:tx>
            <c:strRef>
              <c:f>'Sales by sector'!$N$4</c:f>
              <c:strCache>
                <c:ptCount val="1"/>
                <c:pt idx="0">
                  <c:v>Don't know/not applicable</c:v>
                </c:pt>
              </c:strCache>
            </c:strRef>
          </c:tx>
          <c:spPr>
            <a:solidFill>
              <a:srgbClr val="D25F90"/>
            </a:solidFill>
            <a:ln>
              <a:prstDash val="solid"/>
            </a:ln>
          </c:spPr>
          <c:invertIfNegative val="0"/>
          <c:cat>
            <c:strRef>
              <c:f>'Sales by sector'!$A$5:$A$12</c:f>
              <c:strCache>
                <c:ptCount val="8"/>
                <c:pt idx="0">
                  <c:v>Banking/finance</c:v>
                </c:pt>
                <c:pt idx="1">
                  <c:v>Manufacturing</c:v>
                </c:pt>
                <c:pt idx="2">
                  <c:v>Professional/technical</c:v>
                </c:pt>
                <c:pt idx="3">
                  <c:v>Construction</c:v>
                </c:pt>
                <c:pt idx="4">
                  <c:v>Health care</c:v>
                </c:pt>
                <c:pt idx="5">
                  <c:v>Retail</c:v>
                </c:pt>
                <c:pt idx="6">
                  <c:v>Food/lodging</c:v>
                </c:pt>
                <c:pt idx="7">
                  <c:v>Entertainment</c:v>
                </c:pt>
              </c:strCache>
            </c:strRef>
          </c:cat>
          <c:val>
            <c:numRef>
              <c:f>'Sales by sector'!$N$5:$N$12</c:f>
              <c:numCache>
                <c:formatCode>0.00%</c:formatCode>
                <c:ptCount val="8"/>
                <c:pt idx="0">
                  <c:v>0.20269999999999999</c:v>
                </c:pt>
                <c:pt idx="1">
                  <c:v>3.1300000000000001E-2</c:v>
                </c:pt>
                <c:pt idx="2">
                  <c:v>4.2599999999999999E-2</c:v>
                </c:pt>
                <c:pt idx="3">
                  <c:v>3.6400000000000002E-2</c:v>
                </c:pt>
                <c:pt idx="4">
                  <c:v>1.2800000000000001E-2</c:v>
                </c:pt>
                <c:pt idx="5">
                  <c:v>2.7E-2</c:v>
                </c:pt>
                <c:pt idx="6">
                  <c:v>4.0300000000000002E-2</c:v>
                </c:pt>
                <c:pt idx="7">
                  <c:v>7.4999999999999997E-2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27A-4EAB-A333-8B95585F11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"/>
        <c:axId val="100"/>
      </c:barChart>
      <c:valAx>
        <c:axId val="100"/>
        <c:scaling>
          <c:orientation val="minMax"/>
        </c:scaling>
        <c:delete val="0"/>
        <c:axPos val="b"/>
        <c:majorGridlines>
          <c:spPr>
            <a:ln>
              <a:gradFill>
                <a:gsLst>
                  <a:gs pos="0">
                    <a:srgbClr val="45C2B1">
                      <a:lumMod val="5000"/>
                      <a:lumOff val="95000"/>
                    </a:srgbClr>
                  </a:gs>
                  <a:gs pos="74000">
                    <a:srgbClr val="45C2B1">
                      <a:lumMod val="45000"/>
                      <a:lumOff val="55000"/>
                    </a:srgbClr>
                  </a:gs>
                  <a:gs pos="83000">
                    <a:srgbClr val="45C2B1">
                      <a:lumMod val="45000"/>
                      <a:lumOff val="55000"/>
                    </a:srgbClr>
                  </a:gs>
                  <a:gs pos="100000">
                    <a:srgbClr val="45C2B1">
                      <a:lumMod val="30000"/>
                      <a:lumOff val="70000"/>
                    </a:srgbClr>
                  </a:gs>
                </a:gsLst>
                <a:lin ang="5400000" scaled="1"/>
              </a:gradFill>
            </a:ln>
          </c:spPr>
        </c:majorGridlines>
        <c:numFmt formatCode="0%" sourceLinked="1"/>
        <c:majorTickMark val="out"/>
        <c:minorTickMark val="none"/>
        <c:tickLblPos val="nextTo"/>
        <c:crossAx val="10"/>
        <c:crosses val="autoZero"/>
        <c:crossBetween val="between"/>
      </c:valAx>
      <c:catAx>
        <c:axId val="1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00"/>
        <c:crosses val="autoZero"/>
        <c:auto val="0"/>
        <c:lblAlgn val="ctr"/>
        <c:lblOffset val="100"/>
        <c:noMultiLvlLbl val="0"/>
      </c:cat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0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r>
              <a:rPr lang="en-US" b="1" dirty="0" smtClean="0">
                <a:effectLst/>
              </a:rPr>
              <a:t>April 2020 revenues</a:t>
            </a:r>
            <a:r>
              <a:rPr lang="en-US" b="1" baseline="0" dirty="0" smtClean="0">
                <a:effectLst/>
              </a:rPr>
              <a:t> </a:t>
            </a:r>
            <a:r>
              <a:rPr lang="en-US" b="1" dirty="0" smtClean="0">
                <a:effectLst/>
              </a:rPr>
              <a:t>compared with April 2019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26928598356329642"/>
          <c:y val="1.60904307547679E-2"/>
        </c:manualLayout>
      </c:layout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'Sales by size'!$B$4</c:f>
              <c:strCache>
                <c:ptCount val="1"/>
                <c:pt idx="0">
                  <c:v>Lower by &gt; 75%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prstDash val="solid"/>
            </a:ln>
          </c:spPr>
          <c:invertIfNegative val="0"/>
          <c:cat>
            <c:strRef>
              <c:f>'Sales by size'!$A$5:$A$9</c:f>
              <c:strCache>
                <c:ptCount val="5"/>
                <c:pt idx="0">
                  <c:v>Sole proprietorship</c:v>
                </c:pt>
                <c:pt idx="1">
                  <c:v>1 to 10</c:v>
                </c:pt>
                <c:pt idx="2">
                  <c:v>11 to 50</c:v>
                </c:pt>
                <c:pt idx="3">
                  <c:v>51 to 250</c:v>
                </c:pt>
                <c:pt idx="4">
                  <c:v>More than 250</c:v>
                </c:pt>
              </c:strCache>
            </c:strRef>
          </c:cat>
          <c:val>
            <c:numRef>
              <c:f>'Sales by size'!$B$5:$B$9</c:f>
              <c:numCache>
                <c:formatCode>0.00%</c:formatCode>
                <c:ptCount val="5"/>
                <c:pt idx="0">
                  <c:v>0.54010000000000002</c:v>
                </c:pt>
                <c:pt idx="1">
                  <c:v>0.37940000000000002</c:v>
                </c:pt>
                <c:pt idx="2">
                  <c:v>0.32340000000000002</c:v>
                </c:pt>
                <c:pt idx="3">
                  <c:v>0.2</c:v>
                </c:pt>
                <c:pt idx="4">
                  <c:v>0.1158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E3-489A-986C-40A7A06F4D0B}"/>
            </c:ext>
          </c:extLst>
        </c:ser>
        <c:ser>
          <c:idx val="1"/>
          <c:order val="1"/>
          <c:tx>
            <c:strRef>
              <c:f>'Sales by size'!$D$4</c:f>
              <c:strCache>
                <c:ptCount val="1"/>
                <c:pt idx="0">
                  <c:v>Lower by 50-75%</c:v>
                </c:pt>
              </c:strCache>
            </c:strRef>
          </c:tx>
          <c:spPr>
            <a:solidFill>
              <a:schemeClr val="accent2"/>
            </a:solidFill>
            <a:ln>
              <a:prstDash val="solid"/>
            </a:ln>
          </c:spPr>
          <c:invertIfNegative val="0"/>
          <c:cat>
            <c:strRef>
              <c:f>'Sales by size'!$A$5:$A$9</c:f>
              <c:strCache>
                <c:ptCount val="5"/>
                <c:pt idx="0">
                  <c:v>Sole proprietorship</c:v>
                </c:pt>
                <c:pt idx="1">
                  <c:v>1 to 10</c:v>
                </c:pt>
                <c:pt idx="2">
                  <c:v>11 to 50</c:v>
                </c:pt>
                <c:pt idx="3">
                  <c:v>51 to 250</c:v>
                </c:pt>
                <c:pt idx="4">
                  <c:v>More than 250</c:v>
                </c:pt>
              </c:strCache>
            </c:strRef>
          </c:cat>
          <c:val>
            <c:numRef>
              <c:f>'Sales by size'!$D$5:$D$9</c:f>
              <c:numCache>
                <c:formatCode>0.00%</c:formatCode>
                <c:ptCount val="5"/>
                <c:pt idx="0">
                  <c:v>0.16059999999999999</c:v>
                </c:pt>
                <c:pt idx="1">
                  <c:v>0.1691</c:v>
                </c:pt>
                <c:pt idx="2">
                  <c:v>0.1095</c:v>
                </c:pt>
                <c:pt idx="3">
                  <c:v>6.6699999999999995E-2</c:v>
                </c:pt>
                <c:pt idx="4">
                  <c:v>0.1263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E3-489A-986C-40A7A06F4D0B}"/>
            </c:ext>
          </c:extLst>
        </c:ser>
        <c:ser>
          <c:idx val="2"/>
          <c:order val="2"/>
          <c:tx>
            <c:strRef>
              <c:f>'Sales by size'!$F$4</c:f>
              <c:strCache>
                <c:ptCount val="1"/>
                <c:pt idx="0">
                  <c:v>Lower by 25-50%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prstDash val="solid"/>
            </a:ln>
          </c:spPr>
          <c:invertIfNegative val="0"/>
          <c:cat>
            <c:strRef>
              <c:f>'Sales by size'!$A$5:$A$9</c:f>
              <c:strCache>
                <c:ptCount val="5"/>
                <c:pt idx="0">
                  <c:v>Sole proprietorship</c:v>
                </c:pt>
                <c:pt idx="1">
                  <c:v>1 to 10</c:v>
                </c:pt>
                <c:pt idx="2">
                  <c:v>11 to 50</c:v>
                </c:pt>
                <c:pt idx="3">
                  <c:v>51 to 250</c:v>
                </c:pt>
                <c:pt idx="4">
                  <c:v>More than 250</c:v>
                </c:pt>
              </c:strCache>
            </c:strRef>
          </c:cat>
          <c:val>
            <c:numRef>
              <c:f>'Sales by size'!$F$5:$F$9</c:f>
              <c:numCache>
                <c:formatCode>0.00%</c:formatCode>
                <c:ptCount val="5"/>
                <c:pt idx="0">
                  <c:v>0.1022</c:v>
                </c:pt>
                <c:pt idx="1">
                  <c:v>0.18759999999999999</c:v>
                </c:pt>
                <c:pt idx="2">
                  <c:v>0.14929999999999999</c:v>
                </c:pt>
                <c:pt idx="3">
                  <c:v>0.1704</c:v>
                </c:pt>
                <c:pt idx="4">
                  <c:v>0.1053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E3-489A-986C-40A7A06F4D0B}"/>
            </c:ext>
          </c:extLst>
        </c:ser>
        <c:ser>
          <c:idx val="3"/>
          <c:order val="3"/>
          <c:tx>
            <c:strRef>
              <c:f>'Sales by size'!$H$4</c:f>
              <c:strCache>
                <c:ptCount val="1"/>
                <c:pt idx="0">
                  <c:v>Lower by 5-25%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prstDash val="solid"/>
            </a:ln>
          </c:spPr>
          <c:invertIfNegative val="0"/>
          <c:cat>
            <c:strRef>
              <c:f>'Sales by size'!$A$5:$A$9</c:f>
              <c:strCache>
                <c:ptCount val="5"/>
                <c:pt idx="0">
                  <c:v>Sole proprietorship</c:v>
                </c:pt>
                <c:pt idx="1">
                  <c:v>1 to 10</c:v>
                </c:pt>
                <c:pt idx="2">
                  <c:v>11 to 50</c:v>
                </c:pt>
                <c:pt idx="3">
                  <c:v>51 to 250</c:v>
                </c:pt>
                <c:pt idx="4">
                  <c:v>More than 250</c:v>
                </c:pt>
              </c:strCache>
            </c:strRef>
          </c:cat>
          <c:val>
            <c:numRef>
              <c:f>'Sales by size'!$H$5:$H$9</c:f>
              <c:numCache>
                <c:formatCode>0.00%</c:formatCode>
                <c:ptCount val="5"/>
                <c:pt idx="0">
                  <c:v>5.1100000000000013E-2</c:v>
                </c:pt>
                <c:pt idx="1">
                  <c:v>0.11749999999999999</c:v>
                </c:pt>
                <c:pt idx="2">
                  <c:v>0.21390000000000001</c:v>
                </c:pt>
                <c:pt idx="3">
                  <c:v>0.22220000000000001</c:v>
                </c:pt>
                <c:pt idx="4">
                  <c:v>0.29470000000000002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E3-489A-986C-40A7A06F4D0B}"/>
            </c:ext>
          </c:extLst>
        </c:ser>
        <c:ser>
          <c:idx val="4"/>
          <c:order val="4"/>
          <c:tx>
            <c:strRef>
              <c:f>'Sales by size'!$J$4</c:f>
              <c:strCache>
                <c:ptCount val="1"/>
                <c:pt idx="0">
                  <c:v>Mostly flat (+/-5%)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prstDash val="solid"/>
            </a:ln>
          </c:spPr>
          <c:invertIfNegative val="0"/>
          <c:cat>
            <c:strRef>
              <c:f>'Sales by size'!$A$5:$A$9</c:f>
              <c:strCache>
                <c:ptCount val="5"/>
                <c:pt idx="0">
                  <c:v>Sole proprietorship</c:v>
                </c:pt>
                <c:pt idx="1">
                  <c:v>1 to 10</c:v>
                </c:pt>
                <c:pt idx="2">
                  <c:v>11 to 50</c:v>
                </c:pt>
                <c:pt idx="3">
                  <c:v>51 to 250</c:v>
                </c:pt>
                <c:pt idx="4">
                  <c:v>More than 250</c:v>
                </c:pt>
              </c:strCache>
            </c:strRef>
          </c:cat>
          <c:val>
            <c:numRef>
              <c:f>'Sales by size'!$J$5:$J$9</c:f>
              <c:numCache>
                <c:formatCode>0.00%</c:formatCode>
                <c:ptCount val="5"/>
                <c:pt idx="0">
                  <c:v>8.0299999999999996E-2</c:v>
                </c:pt>
                <c:pt idx="1">
                  <c:v>7.0099999999999996E-2</c:v>
                </c:pt>
                <c:pt idx="2">
                  <c:v>0.11940000000000001</c:v>
                </c:pt>
                <c:pt idx="3">
                  <c:v>0.14069999999999999</c:v>
                </c:pt>
                <c:pt idx="4">
                  <c:v>0.15790000000000001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E3-489A-986C-40A7A06F4D0B}"/>
            </c:ext>
          </c:extLst>
        </c:ser>
        <c:ser>
          <c:idx val="5"/>
          <c:order val="5"/>
          <c:tx>
            <c:strRef>
              <c:f>'Sales by size'!$L$4</c:f>
              <c:strCache>
                <c:ptCount val="1"/>
                <c:pt idx="0">
                  <c:v>Higher (by any %)</c:v>
                </c:pt>
              </c:strCache>
            </c:strRef>
          </c:tx>
          <c:spPr>
            <a:solidFill>
              <a:srgbClr val="7D5E90"/>
            </a:solidFill>
            <a:ln>
              <a:prstDash val="solid"/>
            </a:ln>
          </c:spPr>
          <c:invertIfNegative val="0"/>
          <c:cat>
            <c:strRef>
              <c:f>'Sales by size'!$A$5:$A$9</c:f>
              <c:strCache>
                <c:ptCount val="5"/>
                <c:pt idx="0">
                  <c:v>Sole proprietorship</c:v>
                </c:pt>
                <c:pt idx="1">
                  <c:v>1 to 10</c:v>
                </c:pt>
                <c:pt idx="2">
                  <c:v>11 to 50</c:v>
                </c:pt>
                <c:pt idx="3">
                  <c:v>51 to 250</c:v>
                </c:pt>
                <c:pt idx="4">
                  <c:v>More than 250</c:v>
                </c:pt>
              </c:strCache>
            </c:strRef>
          </c:cat>
          <c:val>
            <c:numRef>
              <c:f>'Sales by size'!$L$5:$L$9</c:f>
              <c:numCache>
                <c:formatCode>0.00%</c:formatCode>
                <c:ptCount val="5"/>
                <c:pt idx="0">
                  <c:v>1.46E-2</c:v>
                </c:pt>
                <c:pt idx="1">
                  <c:v>2.8899999999999999E-2</c:v>
                </c:pt>
                <c:pt idx="2">
                  <c:v>4.4800000000000013E-2</c:v>
                </c:pt>
                <c:pt idx="3">
                  <c:v>0.11849999999999999</c:v>
                </c:pt>
                <c:pt idx="4">
                  <c:v>0.1158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E3-489A-986C-40A7A06F4D0B}"/>
            </c:ext>
          </c:extLst>
        </c:ser>
        <c:ser>
          <c:idx val="6"/>
          <c:order val="6"/>
          <c:tx>
            <c:strRef>
              <c:f>'Sales by size'!$N$4</c:f>
              <c:strCache>
                <c:ptCount val="1"/>
                <c:pt idx="0">
                  <c:v>Don't know/not applicable</c:v>
                </c:pt>
              </c:strCache>
            </c:strRef>
          </c:tx>
          <c:spPr>
            <a:solidFill>
              <a:srgbClr val="D25F90"/>
            </a:solidFill>
            <a:ln>
              <a:prstDash val="solid"/>
            </a:ln>
          </c:spPr>
          <c:invertIfNegative val="0"/>
          <c:cat>
            <c:strRef>
              <c:f>'Sales by size'!$A$5:$A$9</c:f>
              <c:strCache>
                <c:ptCount val="5"/>
                <c:pt idx="0">
                  <c:v>Sole proprietorship</c:v>
                </c:pt>
                <c:pt idx="1">
                  <c:v>1 to 10</c:v>
                </c:pt>
                <c:pt idx="2">
                  <c:v>11 to 50</c:v>
                </c:pt>
                <c:pt idx="3">
                  <c:v>51 to 250</c:v>
                </c:pt>
                <c:pt idx="4">
                  <c:v>More than 250</c:v>
                </c:pt>
              </c:strCache>
            </c:strRef>
          </c:cat>
          <c:val>
            <c:numRef>
              <c:f>'Sales by size'!$N$5:$N$9</c:f>
              <c:numCache>
                <c:formatCode>0.00%</c:formatCode>
                <c:ptCount val="5"/>
                <c:pt idx="0">
                  <c:v>5.1100000000000013E-2</c:v>
                </c:pt>
                <c:pt idx="1">
                  <c:v>4.7399999999999998E-2</c:v>
                </c:pt>
                <c:pt idx="2">
                  <c:v>3.9800000000000002E-2</c:v>
                </c:pt>
                <c:pt idx="3">
                  <c:v>8.1500000000000003E-2</c:v>
                </c:pt>
                <c:pt idx="4">
                  <c:v>8.4199999999999997E-2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E3-489A-986C-40A7A06F4D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"/>
        <c:axId val="100"/>
      </c:barChart>
      <c:valAx>
        <c:axId val="100"/>
        <c:scaling>
          <c:orientation val="minMax"/>
        </c:scaling>
        <c:delete val="0"/>
        <c:axPos val="b"/>
        <c:majorGridlines>
          <c:spPr>
            <a:ln>
              <a:gradFill>
                <a:gsLst>
                  <a:gs pos="0">
                    <a:srgbClr val="45C2B1">
                      <a:lumMod val="5000"/>
                      <a:lumOff val="95000"/>
                    </a:srgbClr>
                  </a:gs>
                  <a:gs pos="74000">
                    <a:srgbClr val="45C2B1">
                      <a:lumMod val="45000"/>
                      <a:lumOff val="55000"/>
                    </a:srgbClr>
                  </a:gs>
                  <a:gs pos="83000">
                    <a:srgbClr val="45C2B1">
                      <a:lumMod val="45000"/>
                      <a:lumOff val="55000"/>
                    </a:srgbClr>
                  </a:gs>
                  <a:gs pos="100000">
                    <a:srgbClr val="45C2B1">
                      <a:lumMod val="30000"/>
                      <a:lumOff val="70000"/>
                    </a:srgbClr>
                  </a:gs>
                </a:gsLst>
                <a:lin ang="5400000" scaled="1"/>
              </a:gradFill>
            </a:ln>
          </c:spPr>
        </c:majorGridlines>
        <c:numFmt formatCode="0%" sourceLinked="1"/>
        <c:majorTickMark val="out"/>
        <c:minorTickMark val="none"/>
        <c:tickLblPos val="nextTo"/>
        <c:crossAx val="10"/>
        <c:crosses val="autoZero"/>
        <c:crossBetween val="between"/>
      </c:valAx>
      <c:catAx>
        <c:axId val="1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00"/>
        <c:crosses val="autoZero"/>
        <c:auto val="0"/>
        <c:lblAlgn val="ctr"/>
        <c:lblOffset val="100"/>
        <c:noMultiLvlLbl val="0"/>
      </c:catAx>
    </c:plotArea>
    <c:legend>
      <c:legendPos val="r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0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Staffing levels in April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compared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with April 2019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5560153888863172"/>
          <c:y val="0.12685238717566674"/>
          <c:w val="0.45886405035312511"/>
          <c:h val="0.7858934617900514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Workforce!$B$4</c:f>
              <c:strCache>
                <c:ptCount val="1"/>
                <c:pt idx="0">
                  <c:v>Significantly lower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prstDash val="solid"/>
            </a:ln>
          </c:spPr>
          <c:invertIfNegative val="0"/>
          <c:cat>
            <c:strRef>
              <c:f>Workforce!$A$5:$A$9</c:f>
              <c:strCache>
                <c:ptCount val="5"/>
                <c:pt idx="0">
                  <c:v>South Dakota</c:v>
                </c:pt>
                <c:pt idx="1">
                  <c:v>Wisconsin</c:v>
                </c:pt>
                <c:pt idx="2">
                  <c:v>Greater Minnesota</c:v>
                </c:pt>
                <c:pt idx="3">
                  <c:v>Twin Cities</c:v>
                </c:pt>
                <c:pt idx="4">
                  <c:v>Upper Peninsula of Michigan</c:v>
                </c:pt>
              </c:strCache>
            </c:strRef>
          </c:cat>
          <c:val>
            <c:numRef>
              <c:f>Workforce!$B$5:$B$9</c:f>
              <c:numCache>
                <c:formatCode>0.00%</c:formatCode>
                <c:ptCount val="5"/>
                <c:pt idx="0">
                  <c:v>0.14779999999999999</c:v>
                </c:pt>
                <c:pt idx="1">
                  <c:v>0.31669999999999998</c:v>
                </c:pt>
                <c:pt idx="2">
                  <c:v>0.38059999999999999</c:v>
                </c:pt>
                <c:pt idx="3">
                  <c:v>0.39090000000000003</c:v>
                </c:pt>
                <c:pt idx="4">
                  <c:v>0.48089999999999999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89-45CA-8219-E4EAC3C0641C}"/>
            </c:ext>
          </c:extLst>
        </c:ser>
        <c:ser>
          <c:idx val="1"/>
          <c:order val="1"/>
          <c:tx>
            <c:strRef>
              <c:f>Workforce!$D$4</c:f>
              <c:strCache>
                <c:ptCount val="1"/>
                <c:pt idx="0">
                  <c:v>Modestly lower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prstDash val="solid"/>
            </a:ln>
          </c:spPr>
          <c:invertIfNegative val="0"/>
          <c:cat>
            <c:strRef>
              <c:f>Workforce!$A$5:$A$9</c:f>
              <c:strCache>
                <c:ptCount val="5"/>
                <c:pt idx="0">
                  <c:v>South Dakota</c:v>
                </c:pt>
                <c:pt idx="1">
                  <c:v>Wisconsin</c:v>
                </c:pt>
                <c:pt idx="2">
                  <c:v>Greater Minnesota</c:v>
                </c:pt>
                <c:pt idx="3">
                  <c:v>Twin Cities</c:v>
                </c:pt>
                <c:pt idx="4">
                  <c:v>Upper Peninsula of Michigan</c:v>
                </c:pt>
              </c:strCache>
            </c:strRef>
          </c:cat>
          <c:val>
            <c:numRef>
              <c:f>Workforce!$D$5:$D$9</c:f>
              <c:numCache>
                <c:formatCode>0.00%</c:formatCode>
                <c:ptCount val="5"/>
                <c:pt idx="0">
                  <c:v>0.21740000000000001</c:v>
                </c:pt>
                <c:pt idx="1">
                  <c:v>0.23330000000000001</c:v>
                </c:pt>
                <c:pt idx="2">
                  <c:v>0.1522</c:v>
                </c:pt>
                <c:pt idx="3">
                  <c:v>0.214</c:v>
                </c:pt>
                <c:pt idx="4">
                  <c:v>0.22140000000000001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89-45CA-8219-E4EAC3C064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"/>
        <c:axId val="100"/>
      </c:barChart>
      <c:valAx>
        <c:axId val="100"/>
        <c:scaling>
          <c:orientation val="minMax"/>
        </c:scaling>
        <c:delete val="0"/>
        <c:axPos val="b"/>
        <c:majorGridlines>
          <c:spPr>
            <a:ln>
              <a:gradFill>
                <a:gsLst>
                  <a:gs pos="0">
                    <a:srgbClr val="45C2B1">
                      <a:lumMod val="5000"/>
                      <a:lumOff val="95000"/>
                    </a:srgbClr>
                  </a:gs>
                  <a:gs pos="74000">
                    <a:srgbClr val="45C2B1">
                      <a:lumMod val="45000"/>
                      <a:lumOff val="55000"/>
                    </a:srgbClr>
                  </a:gs>
                  <a:gs pos="83000">
                    <a:srgbClr val="45C2B1">
                      <a:lumMod val="45000"/>
                      <a:lumOff val="55000"/>
                    </a:srgbClr>
                  </a:gs>
                  <a:gs pos="100000">
                    <a:srgbClr val="45C2B1">
                      <a:lumMod val="30000"/>
                      <a:lumOff val="70000"/>
                    </a:srgbClr>
                  </a:gs>
                </a:gsLst>
                <a:lin ang="5400000" scaled="1"/>
              </a:gra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0"/>
        <c:crosses val="autoZero"/>
        <c:crossBetween val="between"/>
      </c:valAx>
      <c:catAx>
        <c:axId val="1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0"/>
        <c:crosses val="autoZero"/>
        <c:auto val="0"/>
        <c:lblAlgn val="ctr"/>
        <c:lblOffset val="100"/>
        <c:noMultiLvlLbl val="0"/>
      </c:catAx>
    </c:plotArea>
    <c:legend>
      <c:legendPos val="r"/>
      <c:overlay val="0"/>
      <c:txPr>
        <a:bodyPr/>
        <a:lstStyle/>
        <a:p>
          <a:pPr>
            <a:defRPr sz="2000" b="1"/>
          </a:pPr>
          <a:endParaRPr lang="en-US"/>
        </a:p>
      </c:txPr>
    </c:legend>
    <c:plotVisOnly val="0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Average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wages:</a:t>
            </a:r>
            <a:r>
              <a:rPr lang="en-US" sz="20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April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compared with pre-virus levels</a:t>
            </a:r>
          </a:p>
        </c:rich>
      </c:tx>
      <c:layout>
        <c:manualLayout>
          <c:xMode val="edge"/>
          <c:yMode val="edge"/>
          <c:x val="0.1153419290949514"/>
          <c:y val="1.661392819045355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348113195292004"/>
          <c:y val="0.13116668273863316"/>
          <c:w val="0.50266810481224056"/>
          <c:h val="0.794814062297932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Wages!$B$4</c:f>
              <c:strCache>
                <c:ptCount val="1"/>
                <c:pt idx="0">
                  <c:v>Wage cuts of more than 10 percent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prstDash val="solid"/>
            </a:ln>
          </c:spPr>
          <c:invertIfNegative val="0"/>
          <c:cat>
            <c:strRef>
              <c:f>Wages!$A$5:$A$9</c:f>
              <c:strCache>
                <c:ptCount val="5"/>
                <c:pt idx="0">
                  <c:v>South Dakota</c:v>
                </c:pt>
                <c:pt idx="1">
                  <c:v>Wisconsin</c:v>
                </c:pt>
                <c:pt idx="2">
                  <c:v>Upper Peninsula of Michigan</c:v>
                </c:pt>
                <c:pt idx="3">
                  <c:v>Twin Cities</c:v>
                </c:pt>
                <c:pt idx="4">
                  <c:v>Greater Minnesota</c:v>
                </c:pt>
              </c:strCache>
            </c:strRef>
          </c:cat>
          <c:val>
            <c:numRef>
              <c:f>Wages!$B$5:$B$9</c:f>
              <c:numCache>
                <c:formatCode>0.00%</c:formatCode>
                <c:ptCount val="5"/>
                <c:pt idx="0">
                  <c:v>6.9000000000000006E-2</c:v>
                </c:pt>
                <c:pt idx="1">
                  <c:v>0.1552</c:v>
                </c:pt>
                <c:pt idx="2">
                  <c:v>0.22059999999999999</c:v>
                </c:pt>
                <c:pt idx="3">
                  <c:v>0.30580000000000002</c:v>
                </c:pt>
                <c:pt idx="4">
                  <c:v>0.34250000000000003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4B-4454-B14F-BE0A4A24853B}"/>
            </c:ext>
          </c:extLst>
        </c:ser>
        <c:ser>
          <c:idx val="1"/>
          <c:order val="1"/>
          <c:tx>
            <c:strRef>
              <c:f>Wages!$D$4</c:f>
              <c:strCache>
                <c:ptCount val="1"/>
                <c:pt idx="0">
                  <c:v>Wage cuts of 1-10 percent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prstDash val="solid"/>
            </a:ln>
          </c:spPr>
          <c:invertIfNegative val="0"/>
          <c:cat>
            <c:strRef>
              <c:f>Wages!$A$5:$A$9</c:f>
              <c:strCache>
                <c:ptCount val="5"/>
                <c:pt idx="0">
                  <c:v>South Dakota</c:v>
                </c:pt>
                <c:pt idx="1">
                  <c:v>Wisconsin</c:v>
                </c:pt>
                <c:pt idx="2">
                  <c:v>Upper Peninsula of Michigan</c:v>
                </c:pt>
                <c:pt idx="3">
                  <c:v>Twin Cities</c:v>
                </c:pt>
                <c:pt idx="4">
                  <c:v>Greater Minnesota</c:v>
                </c:pt>
              </c:strCache>
            </c:strRef>
          </c:cat>
          <c:val>
            <c:numRef>
              <c:f>Wages!$D$5:$D$9</c:f>
              <c:numCache>
                <c:formatCode>0.00%</c:formatCode>
                <c:ptCount val="5"/>
                <c:pt idx="0">
                  <c:v>6.9000000000000006E-2</c:v>
                </c:pt>
                <c:pt idx="1">
                  <c:v>1.72E-2</c:v>
                </c:pt>
                <c:pt idx="2">
                  <c:v>3.6799999999999999E-2</c:v>
                </c:pt>
                <c:pt idx="3">
                  <c:v>7.4400000000000008E-2</c:v>
                </c:pt>
                <c:pt idx="4">
                  <c:v>3.4200000000000001E-2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4B-4454-B14F-BE0A4A2485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"/>
        <c:axId val="100"/>
      </c:barChart>
      <c:valAx>
        <c:axId val="100"/>
        <c:scaling>
          <c:orientation val="minMax"/>
        </c:scaling>
        <c:delete val="0"/>
        <c:axPos val="b"/>
        <c:majorGridlines>
          <c:spPr>
            <a:ln>
              <a:gradFill>
                <a:gsLst>
                  <a:gs pos="0">
                    <a:srgbClr val="45C2B1">
                      <a:lumMod val="5000"/>
                      <a:lumOff val="95000"/>
                    </a:srgbClr>
                  </a:gs>
                  <a:gs pos="74000">
                    <a:srgbClr val="45C2B1">
                      <a:lumMod val="45000"/>
                      <a:lumOff val="55000"/>
                    </a:srgbClr>
                  </a:gs>
                  <a:gs pos="83000">
                    <a:srgbClr val="45C2B1">
                      <a:lumMod val="45000"/>
                      <a:lumOff val="55000"/>
                    </a:srgbClr>
                  </a:gs>
                  <a:gs pos="100000">
                    <a:srgbClr val="45C2B1">
                      <a:lumMod val="30000"/>
                      <a:lumOff val="70000"/>
                    </a:srgbClr>
                  </a:gs>
                </a:gsLst>
                <a:lin ang="5400000" scaled="1"/>
              </a:gra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"/>
        <c:crosses val="autoZero"/>
        <c:crossBetween val="between"/>
      </c:valAx>
      <c:catAx>
        <c:axId val="1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0"/>
        <c:crosses val="autoZero"/>
        <c:auto val="0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73688039298044195"/>
          <c:y val="0.51113039747094524"/>
          <c:w val="0.22962323290870973"/>
          <c:h val="0.41065070533507059"/>
        </c:manualLayout>
      </c:layout>
      <c:overlay val="0"/>
      <c:txPr>
        <a:bodyPr/>
        <a:lstStyle/>
        <a:p>
          <a:pPr>
            <a:defRPr sz="2000" b="1"/>
          </a:pPr>
          <a:endParaRPr lang="en-US"/>
        </a:p>
      </c:txPr>
    </c:legend>
    <c:plotVisOnly val="0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r>
              <a:rPr lang="en-US" sz="2000" b="1" dirty="0">
                <a:latin typeface="Arial "/>
              </a:rPr>
              <a:t>When allowed, will your firm</a:t>
            </a:r>
            <a:r>
              <a:rPr lang="en-US" sz="2000" b="1" baseline="0" dirty="0">
                <a:latin typeface="Arial "/>
              </a:rPr>
              <a:t> r</a:t>
            </a:r>
            <a:r>
              <a:rPr lang="en-US" sz="2000" b="1" dirty="0">
                <a:latin typeface="Arial "/>
              </a:rPr>
              <a:t>eturn to normal business hours/regular operations?</a:t>
            </a:r>
          </a:p>
        </c:rich>
      </c:tx>
      <c:layout>
        <c:manualLayout>
          <c:xMode val="edge"/>
          <c:yMode val="edge"/>
          <c:x val="0.10643334160248875"/>
          <c:y val="1.500669688618917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4769919752580469"/>
          <c:y val="0.16610389610389611"/>
          <c:w val="0.30839683773318727"/>
          <c:h val="0.7688268739134881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'Re-open'!$B$4</c:f>
              <c:strCache>
                <c:ptCount val="1"/>
                <c:pt idx="0">
                  <c:v>Yes, immediately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prstDash val="solid"/>
            </a:ln>
          </c:spPr>
          <c:invertIfNegative val="0"/>
          <c:cat>
            <c:strRef>
              <c:f>'Re-open'!$A$5:$A$9</c:f>
              <c:strCache>
                <c:ptCount val="5"/>
                <c:pt idx="0">
                  <c:v>Twin Cities</c:v>
                </c:pt>
                <c:pt idx="1">
                  <c:v>South Dakota</c:v>
                </c:pt>
                <c:pt idx="2">
                  <c:v>Greater Minnesota</c:v>
                </c:pt>
                <c:pt idx="3">
                  <c:v>Wisconsin</c:v>
                </c:pt>
                <c:pt idx="4">
                  <c:v>Upper Peninsula of Michigan</c:v>
                </c:pt>
              </c:strCache>
            </c:strRef>
          </c:cat>
          <c:val>
            <c:numRef>
              <c:f>'Re-open'!$B$5:$B$9</c:f>
              <c:numCache>
                <c:formatCode>0.00%</c:formatCode>
                <c:ptCount val="5"/>
                <c:pt idx="0">
                  <c:v>8.9800000000000005E-2</c:v>
                </c:pt>
                <c:pt idx="1">
                  <c:v>9.4E-2</c:v>
                </c:pt>
                <c:pt idx="2">
                  <c:v>0.16220000000000001</c:v>
                </c:pt>
                <c:pt idx="3">
                  <c:v>0.18329999999999999</c:v>
                </c:pt>
                <c:pt idx="4">
                  <c:v>0.21579999999999999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CB-43BC-8BCF-1AF102F8827F}"/>
            </c:ext>
          </c:extLst>
        </c:ser>
        <c:ser>
          <c:idx val="1"/>
          <c:order val="1"/>
          <c:tx>
            <c:strRef>
              <c:f>'Re-open'!$D$4</c:f>
              <c:strCache>
                <c:ptCount val="1"/>
                <c:pt idx="0">
                  <c:v>Yes, gradually over the coming weeks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prstDash val="solid"/>
            </a:ln>
          </c:spPr>
          <c:invertIfNegative val="0"/>
          <c:cat>
            <c:strRef>
              <c:f>'Re-open'!$A$5:$A$9</c:f>
              <c:strCache>
                <c:ptCount val="5"/>
                <c:pt idx="0">
                  <c:v>Twin Cities</c:v>
                </c:pt>
                <c:pt idx="1">
                  <c:v>South Dakota</c:v>
                </c:pt>
                <c:pt idx="2">
                  <c:v>Greater Minnesota</c:v>
                </c:pt>
                <c:pt idx="3">
                  <c:v>Wisconsin</c:v>
                </c:pt>
                <c:pt idx="4">
                  <c:v>Upper Peninsula of Michigan</c:v>
                </c:pt>
              </c:strCache>
            </c:strRef>
          </c:cat>
          <c:val>
            <c:numRef>
              <c:f>'Re-open'!$D$5:$D$9</c:f>
              <c:numCache>
                <c:formatCode>0.00%</c:formatCode>
                <c:ptCount val="5"/>
                <c:pt idx="0">
                  <c:v>0.24490000000000001</c:v>
                </c:pt>
                <c:pt idx="1">
                  <c:v>0.23930000000000001</c:v>
                </c:pt>
                <c:pt idx="2">
                  <c:v>0.2838</c:v>
                </c:pt>
                <c:pt idx="3">
                  <c:v>0.31669999999999998</c:v>
                </c:pt>
                <c:pt idx="4">
                  <c:v>0.32369999999999999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CB-43BC-8BCF-1AF102F8827F}"/>
            </c:ext>
          </c:extLst>
        </c:ser>
        <c:ser>
          <c:idx val="2"/>
          <c:order val="2"/>
          <c:tx>
            <c:strRef>
              <c:f>'Re-open'!$F$4</c:f>
              <c:strCache>
                <c:ptCount val="1"/>
                <c:pt idx="0">
                  <c:v>Not sure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>
              <a:prstDash val="solid"/>
            </a:ln>
          </c:spPr>
          <c:invertIfNegative val="0"/>
          <c:cat>
            <c:strRef>
              <c:f>'Re-open'!$A$5:$A$9</c:f>
              <c:strCache>
                <c:ptCount val="5"/>
                <c:pt idx="0">
                  <c:v>Twin Cities</c:v>
                </c:pt>
                <c:pt idx="1">
                  <c:v>South Dakota</c:v>
                </c:pt>
                <c:pt idx="2">
                  <c:v>Greater Minnesota</c:v>
                </c:pt>
                <c:pt idx="3">
                  <c:v>Wisconsin</c:v>
                </c:pt>
                <c:pt idx="4">
                  <c:v>Upper Peninsula of Michigan</c:v>
                </c:pt>
              </c:strCache>
            </c:strRef>
          </c:cat>
          <c:val>
            <c:numRef>
              <c:f>'Re-open'!$F$5:$F$9</c:f>
              <c:numCache>
                <c:formatCode>0.00%</c:formatCode>
                <c:ptCount val="5"/>
                <c:pt idx="0">
                  <c:v>0.2</c:v>
                </c:pt>
                <c:pt idx="1">
                  <c:v>0.1197</c:v>
                </c:pt>
                <c:pt idx="2">
                  <c:v>0.1757</c:v>
                </c:pt>
                <c:pt idx="3">
                  <c:v>0.18329999999999999</c:v>
                </c:pt>
                <c:pt idx="4">
                  <c:v>0.17269999999999999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CB-43BC-8BCF-1AF102F8827F}"/>
            </c:ext>
          </c:extLst>
        </c:ser>
        <c:ser>
          <c:idx val="3"/>
          <c:order val="3"/>
          <c:tx>
            <c:strRef>
              <c:f>'Re-open'!$H$4</c:f>
              <c:strCache>
                <c:ptCount val="1"/>
                <c:pt idx="0">
                  <c:v>No immediate change or action expected overcoming month</c:v>
                </c:pt>
              </c:strCache>
            </c:strRef>
          </c:tx>
          <c:spPr>
            <a:solidFill>
              <a:srgbClr val="6BC8CD"/>
            </a:solidFill>
            <a:ln>
              <a:prstDash val="solid"/>
            </a:ln>
          </c:spPr>
          <c:invertIfNegative val="0"/>
          <c:cat>
            <c:strRef>
              <c:f>'Re-open'!$A$5:$A$9</c:f>
              <c:strCache>
                <c:ptCount val="5"/>
                <c:pt idx="0">
                  <c:v>Twin Cities</c:v>
                </c:pt>
                <c:pt idx="1">
                  <c:v>South Dakota</c:v>
                </c:pt>
                <c:pt idx="2">
                  <c:v>Greater Minnesota</c:v>
                </c:pt>
                <c:pt idx="3">
                  <c:v>Wisconsin</c:v>
                </c:pt>
                <c:pt idx="4">
                  <c:v>Upper Peninsula of Michigan</c:v>
                </c:pt>
              </c:strCache>
            </c:strRef>
          </c:cat>
          <c:val>
            <c:numRef>
              <c:f>'Re-open'!$H$5:$H$9</c:f>
              <c:numCache>
                <c:formatCode>0.00%</c:formatCode>
                <c:ptCount val="5"/>
                <c:pt idx="0">
                  <c:v>0.24490000000000001</c:v>
                </c:pt>
                <c:pt idx="1">
                  <c:v>0.26500000000000001</c:v>
                </c:pt>
                <c:pt idx="2">
                  <c:v>0.14530000000000001</c:v>
                </c:pt>
                <c:pt idx="3">
                  <c:v>0.16669999999999999</c:v>
                </c:pt>
                <c:pt idx="4">
                  <c:v>0.1799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CB-43BC-8BCF-1AF102F8827F}"/>
            </c:ext>
          </c:extLst>
        </c:ser>
        <c:ser>
          <c:idx val="4"/>
          <c:order val="4"/>
          <c:tx>
            <c:strRef>
              <c:f>'Re-open'!$J$4</c:f>
              <c:strCache>
                <c:ptCount val="1"/>
                <c:pt idx="0">
                  <c:v>No change or action expected over coming 3 months</c:v>
                </c:pt>
              </c:strCache>
            </c:strRef>
          </c:tx>
          <c:spPr>
            <a:solidFill>
              <a:srgbClr val="FF8B4F"/>
            </a:solidFill>
            <a:ln>
              <a:prstDash val="solid"/>
            </a:ln>
          </c:spPr>
          <c:invertIfNegative val="0"/>
          <c:cat>
            <c:strRef>
              <c:f>'Re-open'!$A$5:$A$9</c:f>
              <c:strCache>
                <c:ptCount val="5"/>
                <c:pt idx="0">
                  <c:v>Twin Cities</c:v>
                </c:pt>
                <c:pt idx="1">
                  <c:v>South Dakota</c:v>
                </c:pt>
                <c:pt idx="2">
                  <c:v>Greater Minnesota</c:v>
                </c:pt>
                <c:pt idx="3">
                  <c:v>Wisconsin</c:v>
                </c:pt>
                <c:pt idx="4">
                  <c:v>Upper Peninsula of Michigan</c:v>
                </c:pt>
              </c:strCache>
            </c:strRef>
          </c:cat>
          <c:val>
            <c:numRef>
              <c:f>'Re-open'!$J$5:$J$9</c:f>
              <c:numCache>
                <c:formatCode>0.00%</c:formatCode>
                <c:ptCount val="5"/>
                <c:pt idx="0">
                  <c:v>0.1143</c:v>
                </c:pt>
                <c:pt idx="1">
                  <c:v>8.5500000000000007E-2</c:v>
                </c:pt>
                <c:pt idx="2">
                  <c:v>9.8000000000000004E-2</c:v>
                </c:pt>
                <c:pt idx="3">
                  <c:v>0.05</c:v>
                </c:pt>
                <c:pt idx="4">
                  <c:v>4.3200000000000002E-2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CB-43BC-8BCF-1AF102F8827F}"/>
            </c:ext>
          </c:extLst>
        </c:ser>
        <c:ser>
          <c:idx val="5"/>
          <c:order val="5"/>
          <c:tx>
            <c:strRef>
              <c:f>'Re-open'!$L$4</c:f>
              <c:strCache>
                <c:ptCount val="1"/>
                <c:pt idx="0">
                  <c:v>Not applicable</c:v>
                </c:pt>
              </c:strCache>
            </c:strRef>
          </c:tx>
          <c:spPr>
            <a:solidFill>
              <a:srgbClr val="7D5E90"/>
            </a:solidFill>
            <a:ln>
              <a:prstDash val="solid"/>
            </a:ln>
          </c:spPr>
          <c:invertIfNegative val="0"/>
          <c:cat>
            <c:strRef>
              <c:f>'Re-open'!$A$5:$A$9</c:f>
              <c:strCache>
                <c:ptCount val="5"/>
                <c:pt idx="0">
                  <c:v>Twin Cities</c:v>
                </c:pt>
                <c:pt idx="1">
                  <c:v>South Dakota</c:v>
                </c:pt>
                <c:pt idx="2">
                  <c:v>Greater Minnesota</c:v>
                </c:pt>
                <c:pt idx="3">
                  <c:v>Wisconsin</c:v>
                </c:pt>
                <c:pt idx="4">
                  <c:v>Upper Peninsula of Michigan</c:v>
                </c:pt>
              </c:strCache>
            </c:strRef>
          </c:cat>
          <c:val>
            <c:numRef>
              <c:f>'Re-open'!$L$5:$L$9</c:f>
              <c:numCache>
                <c:formatCode>0.00%</c:formatCode>
                <c:ptCount val="5"/>
                <c:pt idx="0">
                  <c:v>0.1061</c:v>
                </c:pt>
                <c:pt idx="1">
                  <c:v>0.1966</c:v>
                </c:pt>
                <c:pt idx="2">
                  <c:v>0.1351</c:v>
                </c:pt>
                <c:pt idx="3">
                  <c:v>0.1</c:v>
                </c:pt>
                <c:pt idx="4">
                  <c:v>6.4699999999999994E-2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1CB-43BC-8BCF-1AF102F882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"/>
        <c:axId val="100"/>
      </c:barChart>
      <c:valAx>
        <c:axId val="100"/>
        <c:scaling>
          <c:orientation val="minMax"/>
        </c:scaling>
        <c:delete val="0"/>
        <c:axPos val="b"/>
        <c:majorGridlines>
          <c:spPr>
            <a:ln>
              <a:gradFill>
                <a:gsLst>
                  <a:gs pos="0">
                    <a:srgbClr val="45C2B1">
                      <a:lumMod val="5000"/>
                      <a:lumOff val="95000"/>
                    </a:srgbClr>
                  </a:gs>
                  <a:gs pos="74000">
                    <a:srgbClr val="45C2B1">
                      <a:lumMod val="45000"/>
                      <a:lumOff val="55000"/>
                    </a:srgbClr>
                  </a:gs>
                  <a:gs pos="83000">
                    <a:srgbClr val="45C2B1">
                      <a:lumMod val="45000"/>
                      <a:lumOff val="55000"/>
                    </a:srgbClr>
                  </a:gs>
                  <a:gs pos="100000">
                    <a:srgbClr val="45C2B1">
                      <a:lumMod val="30000"/>
                      <a:lumOff val="70000"/>
                    </a:srgbClr>
                  </a:gs>
                </a:gsLst>
                <a:lin ang="5400000" scaled="1"/>
              </a:gra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"/>
        <c:crosses val="autoZero"/>
        <c:crossBetween val="between"/>
      </c:valAx>
      <c:catAx>
        <c:axId val="1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00"/>
        <c:crosses val="autoZero"/>
        <c:auto val="0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59058937469937411"/>
          <c:y val="0.19803059254167396"/>
          <c:w val="0.32789331731922106"/>
          <c:h val="0.79417711422435833"/>
        </c:manualLayout>
      </c:layout>
      <c:overlay val="0"/>
      <c:txPr>
        <a:bodyPr/>
        <a:lstStyle/>
        <a:p>
          <a:pPr>
            <a:defRPr sz="1400" b="0">
              <a:latin typeface="Arial "/>
              <a:cs typeface="Arial" panose="020B0604020202020204" pitchFamily="34" charset="0"/>
            </a:defRPr>
          </a:pPr>
          <a:endParaRPr lang="en-US"/>
        </a:p>
      </c:txPr>
    </c:legend>
    <c:plotVisOnly val="0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0.35284</cdr:y>
    </cdr:from>
    <cdr:to>
      <cdr:x>0.04058</cdr:x>
      <cdr:y>0.56712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429583" y="2325566"/>
          <a:ext cx="1151467" cy="2923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Percent</a:t>
          </a:r>
          <a:endParaRPr lang="en-US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0.14754</cdr:x>
      <cdr:y>0.16705</cdr:y>
    </cdr:from>
    <cdr:to>
      <cdr:x>0.47342</cdr:x>
      <cdr:y>0.32204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5205" y="649490"/>
          <a:ext cx="1690129" cy="6026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aseline="0" dirty="0" smtClean="0"/>
            <a:t>7 </a:t>
          </a:r>
          <a:r>
            <a:rPr lang="en-US" sz="1800" baseline="0" dirty="0" err="1" smtClean="0"/>
            <a:t>wks</a:t>
          </a:r>
          <a:r>
            <a:rPr lang="en-US" sz="1800" dirty="0"/>
            <a:t>:</a:t>
          </a:r>
          <a:r>
            <a:rPr lang="en-US" sz="1800" baseline="0" dirty="0" smtClean="0"/>
            <a:t> 600,000 </a:t>
          </a:r>
          <a:r>
            <a:rPr lang="en-US" sz="1800" baseline="0" dirty="0"/>
            <a:t>initial claims</a:t>
          </a:r>
          <a:endParaRPr lang="en-US" sz="1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0.1796</cdr:x>
      <cdr:y>0.19035</cdr:y>
    </cdr:from>
    <cdr:to>
      <cdr:x>0.52971</cdr:x>
      <cdr:y>0.3725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6804" y="738466"/>
          <a:ext cx="1709264" cy="706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aseline="0" dirty="0" smtClean="0"/>
            <a:t>7 </a:t>
          </a:r>
          <a:r>
            <a:rPr lang="en-US" sz="1800" baseline="0" dirty="0" err="1" smtClean="0"/>
            <a:t>wks</a:t>
          </a:r>
          <a:r>
            <a:rPr lang="en-US" sz="1800" dirty="0" smtClean="0"/>
            <a:t>: </a:t>
          </a:r>
          <a:r>
            <a:rPr lang="en-US" sz="1800" baseline="0" dirty="0" smtClean="0"/>
            <a:t>480,000 </a:t>
          </a:r>
          <a:r>
            <a:rPr lang="en-US" sz="1800" baseline="0" dirty="0"/>
            <a:t>initial claims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0.14026</cdr:x>
      <cdr:y>0.68507</cdr:y>
    </cdr:from>
    <cdr:to>
      <cdr:x>0.60908</cdr:x>
      <cdr:y>0.77428</cdr:y>
    </cdr:to>
    <cdr:sp macro="" textlink="">
      <cdr:nvSpPr>
        <cdr:cNvPr id="3" name="TextBox 6"/>
        <cdr:cNvSpPr txBox="1"/>
      </cdr:nvSpPr>
      <cdr:spPr>
        <a:xfrm xmlns:a="http://schemas.openxmlformats.org/drawingml/2006/main">
          <a:off x="684782" y="2657798"/>
          <a:ext cx="2288775" cy="3461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Continuing claims</a:t>
          </a:r>
        </a:p>
      </cdr:txBody>
    </cdr:sp>
  </cdr:relSizeAnchor>
  <cdr:relSizeAnchor xmlns:cdr="http://schemas.openxmlformats.org/drawingml/2006/chartDrawing">
    <cdr:from>
      <cdr:x>0.45719</cdr:x>
      <cdr:y>0.38905</cdr:y>
    </cdr:from>
    <cdr:to>
      <cdr:x>0.64275</cdr:x>
      <cdr:y>0.53978</cdr:y>
    </cdr:to>
    <cdr:sp macro="" textlink="">
      <cdr:nvSpPr>
        <cdr:cNvPr id="4" name="TextBox 5"/>
        <cdr:cNvSpPr txBox="1"/>
      </cdr:nvSpPr>
      <cdr:spPr>
        <a:xfrm xmlns:a="http://schemas.openxmlformats.org/drawingml/2006/main">
          <a:off x="2232018" y="1509368"/>
          <a:ext cx="905933" cy="584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Initial claims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DB4BE-0D8F-4A13-BE77-185B657E00F3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FE75-4A0B-4DE9-B8B9-12CED4F92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57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What is the biggest obstacle to faster economic activity, or some 'return to normal'?
https://www.polleverywhere.com/multiple_choice_polls/TnkbSYPC5qSUp6vVqXPqo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FE75-4A0B-4DE9-B8B9-12CED4F92563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68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What's your outlook for the next six months as it relates to your firm's solvency (simply staying in business)?
https://www.polleverywhere.com/multiple_choice_polls/rwjsMSRQXfLbd5jBWQier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FE75-4A0B-4DE9-B8B9-12CED4F92563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24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How has your current outlook changed over the last 4-6 weeks?
https://www.polleverywhere.com/multiple_choice_polls/rpIRGCbKZbWESgug2IpQ1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FE75-4A0B-4DE9-B8B9-12CED4F92563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44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04254" y="640856"/>
            <a:ext cx="6449545" cy="10666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04509" y="1846907"/>
            <a:ext cx="6449291" cy="4439593"/>
          </a:xfrm>
        </p:spPr>
        <p:txBody>
          <a:bodyPr anchor="ctr">
            <a:noAutofit/>
          </a:bodyPr>
          <a:lstStyle>
            <a:lvl1pPr marL="457200" indent="-457200">
              <a:lnSpc>
                <a:spcPts val="2800"/>
              </a:lnSpc>
              <a:spcAft>
                <a:spcPts val="1800"/>
              </a:spcAft>
              <a:buClr>
                <a:schemeClr val="accent2"/>
              </a:buClr>
              <a:buSzPct val="100000"/>
              <a:buFontTx/>
              <a:buChar char="●"/>
              <a:defRPr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First item</a:t>
            </a:r>
          </a:p>
          <a:p>
            <a:pPr lvl="0"/>
            <a:r>
              <a:rPr lang="en-US" dirty="0" smtClean="0"/>
              <a:t>Second item</a:t>
            </a:r>
          </a:p>
          <a:p>
            <a:pPr lvl="0"/>
            <a:r>
              <a:rPr lang="en-US" dirty="0" smtClean="0"/>
              <a:t>Third item</a:t>
            </a:r>
          </a:p>
          <a:p>
            <a:pPr lvl="0"/>
            <a:r>
              <a:rPr lang="en-US" dirty="0" smtClean="0"/>
              <a:t>Fourth item</a:t>
            </a:r>
          </a:p>
          <a:p>
            <a:pPr lvl="0"/>
            <a:r>
              <a:rPr lang="en-US" dirty="0" smtClean="0"/>
              <a:t>Fifth item</a:t>
            </a:r>
          </a:p>
          <a:p>
            <a:pPr lvl="0"/>
            <a:r>
              <a:rPr lang="en-US" dirty="0" smtClean="0"/>
              <a:t>Sixth item</a:t>
            </a:r>
          </a:p>
          <a:p>
            <a:pPr lvl="0"/>
            <a:r>
              <a:rPr lang="en-US" dirty="0" smtClean="0"/>
              <a:t>Seventh item</a:t>
            </a:r>
          </a:p>
        </p:txBody>
      </p:sp>
    </p:spTree>
    <p:extLst>
      <p:ext uri="{BB962C8B-B14F-4D97-AF65-F5344CB8AC3E}">
        <p14:creationId xmlns:p14="http://schemas.microsoft.com/office/powerpoint/2010/main" val="1953250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ransition or quote - beargras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" y="-3014085"/>
            <a:ext cx="10251225" cy="10251225"/>
          </a:xfrm>
          <a:prstGeom prst="rect">
            <a:avLst/>
          </a:prstGeom>
          <a:noFill/>
          <a:effectLst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Transition or quote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134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/chart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46813" y="1612900"/>
            <a:ext cx="5321300" cy="4432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 dirty="0" smtClean="0"/>
              <a:t>table/chart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360173" cy="490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60845" y="1612900"/>
            <a:ext cx="4673599" cy="443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accent6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Supporting details (60 words max)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503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PL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39074" y="1641765"/>
            <a:ext cx="10304463" cy="2795084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6000" b="1" cap="all" spc="3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39074" y="4871093"/>
            <a:ext cx="10304463" cy="3758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39763" y="5376863"/>
            <a:ext cx="10304462" cy="566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Presenter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9073" y="5964689"/>
            <a:ext cx="10304463" cy="3758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Position, Department</a:t>
            </a:r>
          </a:p>
        </p:txBody>
      </p:sp>
    </p:spTree>
    <p:extLst>
      <p:ext uri="{BB962C8B-B14F-4D97-AF65-F5344CB8AC3E}">
        <p14:creationId xmlns:p14="http://schemas.microsoft.com/office/powerpoint/2010/main" val="2756730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Helen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39074" y="1641765"/>
            <a:ext cx="10304463" cy="2795084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6000" b="1" cap="all" spc="3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39074" y="4871093"/>
            <a:ext cx="10304463" cy="3758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39763" y="5376863"/>
            <a:ext cx="10304462" cy="566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Presenter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9073" y="5964689"/>
            <a:ext cx="10304463" cy="3758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Position, Department</a:t>
            </a:r>
          </a:p>
        </p:txBody>
      </p:sp>
    </p:spTree>
    <p:extLst>
      <p:ext uri="{BB962C8B-B14F-4D97-AF65-F5344CB8AC3E}">
        <p14:creationId xmlns:p14="http://schemas.microsoft.com/office/powerpoint/2010/main" val="2120268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r quote - trai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C6F8C0-9F15-5444-982F-3FC7E51852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12172948" cy="6857999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Transition or quote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435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r quote - fie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" y="0"/>
            <a:ext cx="12192404" cy="686896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Transition or quote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404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r quote - bui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017B12-68EE-A64E-89B9-C11C7CA94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Transition or quote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179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r quote - hay bal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Transition or quote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144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r quote - beargras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27CA06B-21FF-8C40-BCFB-72158A3D0330}"/>
              </a:ext>
            </a:extLst>
          </p:cNvPr>
          <p:cNvSpPr/>
          <p:nvPr userDrawn="1"/>
        </p:nvSpPr>
        <p:spPr>
          <a:xfrm>
            <a:off x="-137401" y="0"/>
            <a:ext cx="12385156" cy="6864401"/>
          </a:xfrm>
          <a:prstGeom prst="rect">
            <a:avLst/>
          </a:prstGeom>
          <a:solidFill>
            <a:srgbClr val="003A5D">
              <a:alpha val="13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Transition or quote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789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r quote - peopl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Transition or quote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771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 with 1-colum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06432"/>
            <a:ext cx="10515600" cy="78440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Key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248929"/>
            <a:ext cx="10515600" cy="3569687"/>
          </a:xfrm>
        </p:spPr>
        <p:txBody>
          <a:bodyPr numCol="1" spcCol="4572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2200" baseline="0">
                <a:latin typeface="+mn-lt"/>
              </a:defRPr>
            </a:lvl1pPr>
            <a:lvl2pPr marL="800100" indent="-342900">
              <a:lnSpc>
                <a:spcPts val="3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200"/>
            </a:lvl2pPr>
            <a:lvl3pPr>
              <a:lnSpc>
                <a:spcPts val="3000"/>
              </a:lnSpc>
              <a:spcBef>
                <a:spcPts val="500"/>
              </a:spcBef>
              <a:defRPr sz="1900"/>
            </a:lvl3pPr>
            <a:lvl4pPr>
              <a:lnSpc>
                <a:spcPts val="3000"/>
              </a:lnSpc>
              <a:spcBef>
                <a:spcPts val="500"/>
              </a:spcBef>
              <a:defRPr sz="1600"/>
            </a:lvl4pPr>
            <a:lvl5pPr marL="2171700" indent="-342900">
              <a:lnSpc>
                <a:spcPts val="3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aseline="0"/>
            </a:lvl5pPr>
            <a:lvl6pPr>
              <a:lnSpc>
                <a:spcPts val="3000"/>
              </a:lnSpc>
              <a:spcBef>
                <a:spcPts val="500"/>
              </a:spcBef>
              <a:defRPr/>
            </a:lvl6pPr>
          </a:lstStyle>
          <a:p>
            <a:pPr lvl="0"/>
            <a:r>
              <a:rPr lang="en-US" dirty="0" smtClean="0"/>
              <a:t>Supporting details – ONE COLUMN (100 words max)</a:t>
            </a:r>
          </a:p>
          <a:p>
            <a:pPr lvl="0"/>
            <a:r>
              <a:rPr lang="en-US" dirty="0" smtClean="0"/>
              <a:t>*Use for bullets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145860" cy="490882"/>
          </a:xfrm>
        </p:spPr>
        <p:txBody>
          <a:bodyPr>
            <a:noAutofit/>
          </a:bodyPr>
          <a:lstStyle>
            <a:lvl1pPr marL="0" indent="0">
              <a:buNone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874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r quote - semina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Transition or quote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029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or quote - peopl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Transition or quote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21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Badland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"/>
            <a:ext cx="12192000" cy="685565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peo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"/>
            <a:ext cx="12191999" cy="685565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68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or quote - beargras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" y="-3014085"/>
            <a:ext cx="10251225" cy="10251225"/>
          </a:xfrm>
          <a:prstGeom prst="rect">
            <a:avLst/>
          </a:prstGeom>
          <a:noFill/>
          <a:effectLst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Transition or quote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185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ansition or quote - beargras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" y="-3014085"/>
            <a:ext cx="10251225" cy="10251225"/>
          </a:xfrm>
          <a:prstGeom prst="rect">
            <a:avLst/>
          </a:prstGeom>
          <a:noFill/>
          <a:effectLst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Transition or quote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34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ransition or quote - beargras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" y="-3014085"/>
            <a:ext cx="10251225" cy="10251225"/>
          </a:xfrm>
          <a:prstGeom prst="rect">
            <a:avLst/>
          </a:prstGeom>
          <a:noFill/>
          <a:effectLst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Transition or quote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10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ransition or quote - beargras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" y="-3014085"/>
            <a:ext cx="10251225" cy="10251225"/>
          </a:xfrm>
          <a:prstGeom prst="rect">
            <a:avLst/>
          </a:prstGeom>
          <a:noFill/>
          <a:effectLst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4664" y="1892080"/>
            <a:ext cx="8282371" cy="291213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ts val="5500"/>
              </a:lnSpc>
              <a:buNone/>
              <a:defRPr sz="4000"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1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Transition or quote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167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954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width 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64724"/>
            <a:ext cx="10515600" cy="4690907"/>
          </a:xfrm>
          <a:prstGeom prst="rect">
            <a:avLst/>
          </a:prstGeom>
        </p:spPr>
        <p:txBody>
          <a:bodyPr numCol="1" spcCol="4572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200" baseline="0">
                <a:latin typeface="+mn-lt"/>
              </a:defRPr>
            </a:lvl1pPr>
            <a:lvl2pPr marL="457200" indent="0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 dirty="0" smtClean="0"/>
              <a:t>Chart/Table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145860" cy="490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934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 with 2-colum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06432"/>
            <a:ext cx="10515600" cy="78440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Key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248929"/>
            <a:ext cx="10515600" cy="3569687"/>
          </a:xfrm>
        </p:spPr>
        <p:txBody>
          <a:bodyPr numCol="2" spcCol="4572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200" baseline="0">
                <a:latin typeface="+mn-lt"/>
              </a:defRPr>
            </a:lvl1pPr>
            <a:lvl2pPr marL="457200" indent="0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 dirty="0" smtClean="0"/>
              <a:t>Supporting details – TWO COLUMNS (100 words max)</a:t>
            </a:r>
          </a:p>
          <a:p>
            <a:pPr lvl="0"/>
            <a:r>
              <a:rPr lang="en-US" dirty="0" smtClean="0"/>
              <a:t>*Use for text-heavy content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145860" cy="490882"/>
          </a:xfrm>
        </p:spPr>
        <p:txBody>
          <a:bodyPr>
            <a:noAutofit/>
          </a:bodyPr>
          <a:lstStyle>
            <a:lvl1pPr marL="0" indent="0">
              <a:buNone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52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width chart/table with ci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64725"/>
            <a:ext cx="10515600" cy="4366054"/>
          </a:xfrm>
          <a:prstGeom prst="rect">
            <a:avLst/>
          </a:prstGeom>
        </p:spPr>
        <p:txBody>
          <a:bodyPr numCol="1" spcCol="4572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200" baseline="0">
                <a:latin typeface="+mn-lt"/>
              </a:defRPr>
            </a:lvl1pPr>
            <a:lvl2pPr marL="457200" indent="0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 dirty="0" smtClean="0"/>
              <a:t>Chart/Table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145860" cy="490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775325"/>
            <a:ext cx="7451725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Citations</a:t>
            </a:r>
          </a:p>
        </p:txBody>
      </p:sp>
    </p:spTree>
    <p:extLst>
      <p:ext uri="{BB962C8B-B14F-4D97-AF65-F5344CB8AC3E}">
        <p14:creationId xmlns:p14="http://schemas.microsoft.com/office/powerpoint/2010/main" val="375557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/chart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46813" y="1612900"/>
            <a:ext cx="5321300" cy="4432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 dirty="0" smtClean="0"/>
              <a:t>table/chart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360173" cy="490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60845" y="1612900"/>
            <a:ext cx="4673599" cy="443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accent6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Supporting details (60 words max)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51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/chart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5582" y="1612900"/>
            <a:ext cx="5321300" cy="4432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 dirty="0" smtClean="0"/>
              <a:t>Picture/table/chart/media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360173" cy="490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765560" y="1612900"/>
            <a:ext cx="4673599" cy="443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200">
                <a:solidFill>
                  <a:schemeClr val="accent6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Supporting details (60 words max)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590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5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ded key message with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1203158"/>
            <a:ext cx="5787189" cy="55054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8500" y="1612900"/>
            <a:ext cx="4610100" cy="4724526"/>
          </a:xfrm>
        </p:spPr>
        <p:txBody>
          <a:bodyPr>
            <a:normAutofit/>
          </a:bodyPr>
          <a:lstStyle>
            <a:lvl1pPr algn="l">
              <a:lnSpc>
                <a:spcPts val="5500"/>
              </a:lnSpc>
              <a:defRPr sz="3600"/>
            </a:lvl1pPr>
          </a:lstStyle>
          <a:p>
            <a:r>
              <a:rPr lang="en-US" dirty="0" smtClean="0"/>
              <a:t>Key message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242698" cy="490882"/>
          </a:xfrm>
        </p:spPr>
        <p:txBody>
          <a:bodyPr>
            <a:noAutofit/>
          </a:bodyPr>
          <a:lstStyle>
            <a:lvl1pPr marL="0" indent="0">
              <a:buNone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24154" y="1203159"/>
            <a:ext cx="5967846" cy="5505460"/>
          </a:xfrm>
        </p:spPr>
        <p:txBody>
          <a:bodyPr rIns="4572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200" baseline="0">
                <a:latin typeface="+mn-lt"/>
              </a:defRPr>
            </a:lvl1pPr>
            <a:lvl2pPr>
              <a:lnSpc>
                <a:spcPts val="3000"/>
              </a:lnSpc>
              <a:spcAft>
                <a:spcPts val="1200"/>
              </a:spcAft>
              <a:buClr>
                <a:schemeClr val="accent6"/>
              </a:buClr>
              <a:defRPr sz="2200">
                <a:latin typeface="+mn-lt"/>
              </a:defRPr>
            </a:lvl2pPr>
            <a:lvl3pPr>
              <a:lnSpc>
                <a:spcPts val="3000"/>
              </a:lnSpc>
              <a:spcAft>
                <a:spcPts val="1200"/>
              </a:spcAft>
              <a:buClr>
                <a:schemeClr val="accent6"/>
              </a:buClr>
              <a:defRPr sz="2200">
                <a:latin typeface="+mn-lt"/>
              </a:defRPr>
            </a:lvl3pPr>
            <a:lvl4pPr>
              <a:lnSpc>
                <a:spcPts val="3000"/>
              </a:lnSpc>
              <a:spcAft>
                <a:spcPts val="1200"/>
              </a:spcAft>
              <a:buClr>
                <a:schemeClr val="accent6"/>
              </a:buClr>
              <a:defRPr sz="2200">
                <a:latin typeface="+mn-lt"/>
              </a:defRPr>
            </a:lvl4pPr>
            <a:lvl5pPr>
              <a:lnSpc>
                <a:spcPts val="3000"/>
              </a:lnSpc>
              <a:spcAft>
                <a:spcPts val="1200"/>
              </a:spcAft>
              <a:buClr>
                <a:schemeClr val="accent6"/>
              </a:buClr>
              <a:defRPr sz="2200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Picture OR supporting details (60 words max)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75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/media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46813" y="1612900"/>
            <a:ext cx="5321300" cy="4432300"/>
          </a:xfrm>
        </p:spPr>
        <p:txBody>
          <a:bodyPr/>
          <a:lstStyle>
            <a:lvl1pPr>
              <a:defRPr baseline="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 dirty="0" smtClean="0"/>
              <a:t>Picture/media</a:t>
            </a:r>
          </a:p>
          <a:p>
            <a:pPr lvl="0"/>
            <a:r>
              <a:rPr lang="en-US" dirty="0" smtClean="0"/>
              <a:t>(Please use the CHART MASTER for charts)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360173" cy="490882"/>
          </a:xfrm>
        </p:spPr>
        <p:txBody>
          <a:bodyPr>
            <a:noAutofit/>
          </a:bodyPr>
          <a:lstStyle>
            <a:lvl1pPr marL="0" indent="0">
              <a:buNone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60845" y="1612900"/>
            <a:ext cx="4673599" cy="4432300"/>
          </a:xfrm>
        </p:spPr>
        <p:txBody>
          <a:bodyPr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Supporting details (60 words max)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245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/media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8891" y="1612900"/>
            <a:ext cx="4860636" cy="4432300"/>
          </a:xfrm>
        </p:spPr>
        <p:txBody>
          <a:bodyPr/>
          <a:lstStyle>
            <a:lvl1pPr>
              <a:defRPr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 dirty="0" smtClean="0"/>
              <a:t>Picture/media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168518" cy="490882"/>
          </a:xfrm>
        </p:spPr>
        <p:txBody>
          <a:bodyPr>
            <a:noAutofit/>
          </a:bodyPr>
          <a:lstStyle>
            <a:lvl1pPr marL="0" indent="0">
              <a:buNone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1612900"/>
            <a:ext cx="4975658" cy="4432300"/>
          </a:xfrm>
        </p:spPr>
        <p:txBody>
          <a:bodyPr anchor="ctr" anchorCtr="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Supporting details (60 words max)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76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637696" cy="490882"/>
          </a:xfrm>
        </p:spPr>
        <p:txBody>
          <a:bodyPr>
            <a:noAutofit/>
          </a:bodyPr>
          <a:lstStyle>
            <a:lvl1pPr marL="0" indent="0">
              <a:buNone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773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-width media/image with ci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64725"/>
            <a:ext cx="10515600" cy="4366054"/>
          </a:xfrm>
          <a:prstGeom prst="rect">
            <a:avLst/>
          </a:prstGeom>
        </p:spPr>
        <p:txBody>
          <a:bodyPr numCol="1" spcCol="457200">
            <a:noAutofit/>
          </a:bodyPr>
          <a:lstStyle>
            <a:lvl1pPr marL="0" marR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sz="2200" baseline="0">
                <a:latin typeface="+mn-lt"/>
              </a:defRPr>
            </a:lvl1pPr>
            <a:lvl2pPr marL="457200" indent="0">
              <a:lnSpc>
                <a:spcPts val="4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/>
            </a:lvl2pPr>
            <a:lvl3pPr>
              <a:defRPr sz="2200"/>
            </a:lvl3pPr>
            <a:lvl4pPr>
              <a:defRPr sz="2200"/>
            </a:lvl4pPr>
            <a:lvl5pPr marL="2171700" indent="-342900">
              <a:buFont typeface="Arial" panose="020B0604020202020204" pitchFamily="34" charset="0"/>
              <a:buChar char="•"/>
              <a:defRPr sz="2200" baseline="0"/>
            </a:lvl5pPr>
          </a:lstStyle>
          <a:p>
            <a:pPr lvl="0"/>
            <a:r>
              <a:rPr lang="en-US" dirty="0" smtClean="0"/>
              <a:t>Chart/Table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07940" y="282962"/>
            <a:ext cx="11145860" cy="490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775325"/>
            <a:ext cx="7451725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 smtClean="0"/>
              <a:t>Citations</a:t>
            </a:r>
          </a:p>
        </p:txBody>
      </p:sp>
    </p:spTree>
    <p:extLst>
      <p:ext uri="{BB962C8B-B14F-4D97-AF65-F5344CB8AC3E}">
        <p14:creationId xmlns:p14="http://schemas.microsoft.com/office/powerpoint/2010/main" val="3048259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34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07940" y="239820"/>
            <a:ext cx="11145860" cy="4435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817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Key message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607275"/>
            <a:ext cx="10515600" cy="3569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Supporting details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</a:p>
          <a:p>
            <a:pPr lvl="6"/>
            <a:r>
              <a:rPr lang="en-US" dirty="0" smtClean="0"/>
              <a:t>Sixth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 userDrawn="1"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9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63" r:id="rId3"/>
    <p:sldLayoutId id="2147483664" r:id="rId4"/>
    <p:sldLayoutId id="2147483670" r:id="rId5"/>
    <p:sldLayoutId id="2147483673" r:id="rId6"/>
    <p:sldLayoutId id="2147483665" r:id="rId7"/>
    <p:sldLayoutId id="2147483713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3000"/>
        </a:lnSpc>
        <a:spcBef>
          <a:spcPts val="1000"/>
        </a:spcBef>
        <a:spcAft>
          <a:spcPts val="1200"/>
        </a:spcAft>
        <a:buClr>
          <a:schemeClr val="tx1"/>
        </a:buClr>
        <a:buFont typeface="Arial" panose="020B0604020202020204" pitchFamily="34" charset="0"/>
        <a:buNone/>
        <a:defRPr sz="22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3000"/>
        </a:lnSpc>
        <a:spcBef>
          <a:spcPts val="5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3000"/>
        </a:lnSpc>
        <a:spcBef>
          <a:spcPts val="5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9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3000"/>
        </a:lnSpc>
        <a:spcBef>
          <a:spcPts val="5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3000"/>
        </a:lnSpc>
        <a:spcBef>
          <a:spcPts val="5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600" kern="1200" baseline="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ts val="3000"/>
        </a:lnSpc>
        <a:spcBef>
          <a:spcPts val="50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600" kern="1200" baseline="0">
          <a:solidFill>
            <a:schemeClr val="accent6"/>
          </a:solidFill>
          <a:latin typeface="+mn-lt"/>
          <a:ea typeface="+mn-ea"/>
          <a:cs typeface="+mn-cs"/>
        </a:defRPr>
      </a:lvl6pPr>
      <a:lvl7pPr marL="3086100" indent="-342900" algn="l" defTabSz="914400" rtl="0" eaLnBrk="1" latinLnBrk="0" hangingPunct="1">
        <a:lnSpc>
          <a:spcPts val="3000"/>
        </a:lnSpc>
        <a:spcBef>
          <a:spcPts val="500"/>
        </a:spcBef>
        <a:spcAft>
          <a:spcPts val="120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4000">
              <a:srgbClr val="003A5D"/>
            </a:gs>
            <a:gs pos="100000">
              <a:srgbClr val="45C2B1"/>
            </a:gs>
          </a:gsLst>
          <a:lin ang="20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1918357" y="1623080"/>
            <a:ext cx="8494986" cy="3471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30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"/>
                <a:ea typeface="+mn-ea"/>
                <a:cs typeface="+mn-cs"/>
              </a:rPr>
              <a:t>Transition or quote slide</a:t>
            </a:r>
            <a:endParaRPr kumimoji="0" lang="en-US" sz="4000" b="1" i="0" u="none" strike="noStrike" kern="1200" cap="all" spc="30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80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94" r:id="rId2"/>
    <p:sldLayoutId id="2147483679" r:id="rId3"/>
    <p:sldLayoutId id="2147483687" r:id="rId4"/>
    <p:sldLayoutId id="2147483688" r:id="rId5"/>
    <p:sldLayoutId id="2147483689" r:id="rId6"/>
    <p:sldLayoutId id="2147483690" r:id="rId7"/>
    <p:sldLayoutId id="2147483706" r:id="rId8"/>
    <p:sldLayoutId id="2147483708" r:id="rId9"/>
    <p:sldLayoutId id="2147483707" r:id="rId10"/>
    <p:sldLayoutId id="2147483709" r:id="rId11"/>
    <p:sldLayoutId id="2147483710" r:id="rId12"/>
    <p:sldLayoutId id="2147483700" r:id="rId13"/>
    <p:sldLayoutId id="2147483701" r:id="rId14"/>
    <p:sldLayoutId id="2147483702" r:id="rId15"/>
    <p:sldLayoutId id="2147483703" r:id="rId16"/>
    <p:sldLayoutId id="2147483718" r:id="rId17"/>
  </p:sldLayoutIdLst>
  <p:timing>
    <p:tnLst>
      <p:par>
        <p:cTn id="1" dur="indefinite" restart="never" nodeType="tmRoot"/>
      </p:par>
    </p:tnLst>
  </p:timing>
  <p:txStyles>
    <p:titleStyle>
      <a:lvl1pPr marL="0" marR="0" indent="0" algn="ctr" defTabSz="914400" rtl="0" eaLnBrk="1" fontAlgn="auto" latinLnBrk="0" hangingPunct="1">
        <a:lnSpc>
          <a:spcPts val="55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07940" y="239820"/>
            <a:ext cx="11145860" cy="4435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all" spc="300" baseline="0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966FBC-E2BE-8A44-A1BD-05A013C024C6}"/>
              </a:ext>
            </a:extLst>
          </p:cNvPr>
          <p:cNvSpPr/>
          <p:nvPr userDrawn="1"/>
        </p:nvSpPr>
        <p:spPr>
          <a:xfrm>
            <a:off x="304800" y="715550"/>
            <a:ext cx="1524000" cy="116587"/>
          </a:xfrm>
          <a:prstGeom prst="rect">
            <a:avLst/>
          </a:prstGeom>
          <a:gradFill>
            <a:gsLst>
              <a:gs pos="100000">
                <a:srgbClr val="45C2B1"/>
              </a:gs>
              <a:gs pos="0">
                <a:srgbClr val="003A5D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6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8" r:id="rId2"/>
    <p:sldLayoutId id="2147483704" r:id="rId3"/>
    <p:sldLayoutId id="2147483705" r:id="rId4"/>
    <p:sldLayoutId id="2147483716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39072" y="667923"/>
            <a:ext cx="10304463" cy="2795084"/>
          </a:xfrm>
        </p:spPr>
        <p:txBody>
          <a:bodyPr/>
          <a:lstStyle/>
          <a:p>
            <a:r>
              <a:rPr lang="en-US" sz="5400" dirty="0" smtClean="0"/>
              <a:t>The </a:t>
            </a:r>
            <a:r>
              <a:rPr lang="en-US" sz="5400" dirty="0" err="1" smtClean="0"/>
              <a:t>covid</a:t>
            </a:r>
            <a:r>
              <a:rPr lang="en-US" sz="5400" dirty="0" smtClean="0"/>
              <a:t> state </a:t>
            </a:r>
            <a:endParaRPr lang="en-US" sz="5400" dirty="0"/>
          </a:p>
          <a:p>
            <a:r>
              <a:rPr lang="en-US" sz="5400" dirty="0" smtClean="0"/>
              <a:t>of the Wisconsin and Minnesota economies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May 29, 2020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Ron Wirtz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Regional Outreach Director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01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err="1" smtClean="0"/>
              <a:t>Covid</a:t>
            </a:r>
            <a:r>
              <a:rPr lang="en-US" b="1" dirty="0" smtClean="0"/>
              <a:t> impact: by firm size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9046" y="1587500"/>
            <a:ext cx="3447087" cy="4432300"/>
          </a:xfrm>
        </p:spPr>
        <p:txBody>
          <a:bodyPr/>
          <a:lstStyle/>
          <a:p>
            <a:r>
              <a:rPr lang="en-US" sz="2800" b="1" dirty="0" smtClean="0">
                <a:latin typeface="Arial "/>
              </a:rPr>
              <a:t>Size matters</a:t>
            </a:r>
          </a:p>
          <a:p>
            <a:r>
              <a:rPr lang="en-US" b="1" dirty="0" smtClean="0">
                <a:latin typeface="Arial "/>
              </a:rPr>
              <a:t>One-third of the largest firms have seen revenues drop by 25 percent or more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latin typeface="Arial "/>
              </a:rPr>
              <a:t>Sole proprietors are getting killed: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latin typeface="Arial "/>
              </a:rPr>
              <a:t>70% have seen revenues decline &gt; 50%</a:t>
            </a:r>
            <a:endParaRPr lang="en-US" b="1" dirty="0">
              <a:latin typeface="Arial 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3500556"/>
              </p:ext>
            </p:extLst>
          </p:nvPr>
        </p:nvGraphicFramePr>
        <p:xfrm>
          <a:off x="3997133" y="1207866"/>
          <a:ext cx="7957800" cy="4735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99467" y="1583267"/>
            <a:ext cx="2565399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# of FTE employees</a:t>
            </a:r>
          </a:p>
        </p:txBody>
      </p:sp>
    </p:spTree>
    <p:extLst>
      <p:ext uri="{BB962C8B-B14F-4D97-AF65-F5344CB8AC3E}">
        <p14:creationId xmlns:p14="http://schemas.microsoft.com/office/powerpoint/2010/main" val="23725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COVID IMPACT: Workers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624710" y="1612900"/>
            <a:ext cx="2751747" cy="4432300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Lots of firms are laying off or furloughing at least some workers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6853812"/>
              </p:ext>
            </p:extLst>
          </p:nvPr>
        </p:nvGraphicFramePr>
        <p:xfrm>
          <a:off x="507999" y="1128889"/>
          <a:ext cx="7755467" cy="5079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647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err="1" smtClean="0"/>
              <a:t>Covid</a:t>
            </a:r>
            <a:r>
              <a:rPr lang="en-US" b="1" dirty="0"/>
              <a:t> </a:t>
            </a:r>
            <a:r>
              <a:rPr lang="en-US" b="1" dirty="0" smtClean="0"/>
              <a:t>impact: wages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06398" y="1230490"/>
            <a:ext cx="2887214" cy="4432300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Even among those fortunate enough to remain employed, many are seeing wage cuts. 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Wage cuts have tended to be more then 10 percent.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0486101"/>
              </p:ext>
            </p:extLst>
          </p:nvPr>
        </p:nvGraphicFramePr>
        <p:xfrm>
          <a:off x="3869265" y="918987"/>
          <a:ext cx="8082845" cy="5055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121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err="1" smtClean="0"/>
              <a:t>Covid</a:t>
            </a:r>
            <a:r>
              <a:rPr lang="en-US" b="1" dirty="0" smtClean="0"/>
              <a:t> impact: re-opening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44689" y="1613606"/>
            <a:ext cx="2867378" cy="4432300"/>
          </a:xfrm>
        </p:spPr>
        <p:txBody>
          <a:bodyPr/>
          <a:lstStyle/>
          <a:p>
            <a:r>
              <a:rPr lang="en-US" b="1" dirty="0" smtClean="0">
                <a:latin typeface="Arial "/>
              </a:rPr>
              <a:t>Many businesses hope to scale up operations relatively quickly.</a:t>
            </a:r>
          </a:p>
          <a:p>
            <a:r>
              <a:rPr lang="en-US" b="1" dirty="0" smtClean="0">
                <a:latin typeface="Arial "/>
              </a:rPr>
              <a:t>But removal of shelter-in-place rules does not mean a quick return to normal.</a:t>
            </a:r>
            <a:endParaRPr lang="en-US" b="1" dirty="0">
              <a:latin typeface="Arial 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553359"/>
              </p:ext>
            </p:extLst>
          </p:nvPr>
        </p:nvGraphicFramePr>
        <p:xfrm>
          <a:off x="3636939" y="1058332"/>
          <a:ext cx="8698994" cy="5077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576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COVID impact: solvency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81000" y="1384300"/>
            <a:ext cx="3530600" cy="4432300"/>
          </a:xfrm>
        </p:spPr>
        <p:txBody>
          <a:bodyPr/>
          <a:lstStyle/>
          <a:p>
            <a:r>
              <a:rPr lang="en-US" b="1" dirty="0" smtClean="0">
                <a:latin typeface="Arial "/>
              </a:rPr>
              <a:t>About one in four firms say they </a:t>
            </a:r>
            <a:r>
              <a:rPr lang="en-US" b="1" u="sng" dirty="0" smtClean="0">
                <a:latin typeface="Arial "/>
              </a:rPr>
              <a:t>cannot</a:t>
            </a:r>
            <a:r>
              <a:rPr lang="en-US" b="1" dirty="0" smtClean="0">
                <a:latin typeface="Arial "/>
              </a:rPr>
              <a:t> survive more than 3 months</a:t>
            </a:r>
          </a:p>
          <a:p>
            <a:r>
              <a:rPr lang="en-US" b="1" dirty="0" smtClean="0">
                <a:latin typeface="Arial "/>
              </a:rPr>
              <a:t>Small </a:t>
            </a:r>
            <a:r>
              <a:rPr lang="en-US" b="1" i="1" dirty="0" smtClean="0">
                <a:latin typeface="Arial "/>
              </a:rPr>
              <a:t>improvement</a:t>
            </a:r>
            <a:r>
              <a:rPr lang="en-US" b="1" dirty="0" smtClean="0">
                <a:latin typeface="Arial "/>
              </a:rPr>
              <a:t> from the same survey in early April</a:t>
            </a:r>
            <a:endParaRPr lang="en-US" b="1" dirty="0">
              <a:latin typeface="Arial 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5952060"/>
              </p:ext>
            </p:extLst>
          </p:nvPr>
        </p:nvGraphicFramePr>
        <p:xfrm>
          <a:off x="4724400" y="1117600"/>
          <a:ext cx="6958734" cy="477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058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Emergency aid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940801" y="1265767"/>
            <a:ext cx="2935190" cy="4432300"/>
          </a:xfrm>
        </p:spPr>
        <p:txBody>
          <a:bodyPr/>
          <a:lstStyle/>
          <a:p>
            <a:r>
              <a:rPr lang="en-US" b="1" dirty="0" smtClean="0">
                <a:latin typeface="+mj-lt"/>
              </a:rPr>
              <a:t>In our survey, three of four firms that applied for emergency aid received it</a:t>
            </a:r>
            <a:endParaRPr lang="en-US" b="1" dirty="0">
              <a:latin typeface="+mj-lt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1610781"/>
              </p:ext>
            </p:extLst>
          </p:nvPr>
        </p:nvGraphicFramePr>
        <p:xfrm>
          <a:off x="0" y="1041400"/>
          <a:ext cx="8221133" cy="530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516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Emergency aid: </a:t>
            </a:r>
            <a:r>
              <a:rPr lang="en-US" sz="2400" b="1" dirty="0"/>
              <a:t>Payroll Protection Program </a:t>
            </a:r>
            <a:endParaRPr lang="en-US" sz="2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19200" y="1087300"/>
            <a:ext cx="10912400" cy="1105567"/>
          </a:xfrm>
        </p:spPr>
        <p:txBody>
          <a:bodyPr/>
          <a:lstStyle/>
          <a:p>
            <a:r>
              <a:rPr lang="en-US" sz="2400" b="1" dirty="0" smtClean="0">
                <a:latin typeface="Arial "/>
              </a:rPr>
              <a:t>PPP Round 1: Huge uptake, big $$</a:t>
            </a:r>
          </a:p>
          <a:p>
            <a:r>
              <a:rPr lang="en-US" sz="2400" b="1" dirty="0" smtClean="0">
                <a:latin typeface="Arial "/>
              </a:rPr>
              <a:t>PPP Round 2: Strong demand, more focus on small-biz,  smaller loans</a:t>
            </a:r>
            <a:endParaRPr lang="en-US" sz="2400" b="1" dirty="0">
              <a:latin typeface="Arial 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4878048"/>
              </p:ext>
            </p:extLst>
          </p:nvPr>
        </p:nvGraphicFramePr>
        <p:xfrm>
          <a:off x="6036733" y="2506322"/>
          <a:ext cx="5943600" cy="3615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0269219"/>
              </p:ext>
            </p:extLst>
          </p:nvPr>
        </p:nvGraphicFramePr>
        <p:xfrm>
          <a:off x="302827" y="2582334"/>
          <a:ext cx="5302673" cy="3767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736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 where to from here?</a:t>
            </a:r>
          </a:p>
          <a:p>
            <a:r>
              <a:rPr lang="en-US" dirty="0" smtClean="0"/>
              <a:t>For the Fed: find better real-time measures of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5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Looking ahead: Metrics worth watching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60846" y="1612900"/>
            <a:ext cx="2887610" cy="443230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How do we track what went on last week, or even yesterday?</a:t>
            </a:r>
          </a:p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Minneapolis Fed COVID-19 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</a:t>
            </a:r>
          </a:p>
          <a:p>
            <a:r>
              <a:rPr lang="en-US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inneapolisfed.org</a:t>
            </a:r>
            <a:endParaRPr lang="en-US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8425" y="1103422"/>
            <a:ext cx="7208308" cy="494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Real-time metrics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95" y="1536809"/>
            <a:ext cx="5033447" cy="4652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570" y="1326090"/>
            <a:ext cx="5152497" cy="479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0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6654" y="814723"/>
            <a:ext cx="6449545" cy="1066633"/>
          </a:xfrm>
        </p:spPr>
        <p:txBody>
          <a:bodyPr/>
          <a:lstStyle/>
          <a:p>
            <a:r>
              <a:rPr lang="en-US" dirty="0" smtClean="0"/>
              <a:t>First, a 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37242" y="1499773"/>
            <a:ext cx="6449291" cy="443959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Speed of pandemic has made real-time information critical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Conducted seven surveys since mid-March, the most recent one (early May) partnered by 7 Rivers Alliance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7 surveys: Roughly 6,500 responses from businesses; roughly 20,000 open comments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6170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It’s Your turn </a:t>
            </a:r>
          </a:p>
          <a:p>
            <a:r>
              <a:rPr lang="en-US" dirty="0" smtClean="0"/>
              <a:t>to teach me </a:t>
            </a:r>
          </a:p>
          <a:p>
            <a:r>
              <a:rPr lang="en-US" dirty="0" smtClean="0"/>
              <a:t>and everyone else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74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Login for interactive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survey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14092" y="1800015"/>
            <a:ext cx="7385539" cy="4439593"/>
          </a:xfrm>
        </p:spPr>
        <p:txBody>
          <a:bodyPr/>
          <a:lstStyle/>
          <a:p>
            <a:pPr marL="692150"/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Send text to </a:t>
            </a:r>
            <a:r>
              <a:rPr lang="en-US" sz="2800" b="1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22333</a:t>
            </a:r>
            <a:endParaRPr lang="en-US" sz="1050" b="1" i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2150"/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Text the </a:t>
            </a:r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 </a:t>
            </a:r>
            <a:r>
              <a:rPr lang="en-US" sz="2800" b="1" i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b="1" i="1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inneapolis</a:t>
            </a:r>
            <a:endParaRPr lang="en-US" sz="1050" b="1" i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2150"/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 ‘send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’; watch for </a:t>
            </a:r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  <a:endParaRPr lang="en-US" sz="105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2150"/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 </a:t>
            </a:r>
            <a:r>
              <a:rPr lang="en-US" sz="28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in text mode</a:t>
            </a:r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survey</a:t>
            </a:r>
          </a:p>
          <a:p>
            <a:pPr indent="-222250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74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32400"/>
            <a:ext cx="11626000" cy="59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98000" cy="57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1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11600" cy="59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1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</a:t>
            </a:r>
            <a:r>
              <a:rPr lang="en-US" dirty="0" err="1" smtClean="0"/>
              <a:t>aways</a:t>
            </a:r>
            <a:r>
              <a:rPr lang="en-US" dirty="0" smtClean="0"/>
              <a:t>; looking ahead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77641" y="1375201"/>
            <a:ext cx="7376160" cy="49113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COVID-19 has had a huge impact everywhere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Some places/businesses hurt more than others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Quick recovery appears unlikely, short of a vaccine breakthrough and ramp-up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Gradual recovery more likely, driven by consumer confidence, which will be driven (+/-) by health and economic trends, and are being closely watched by the Minneapolis Fed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0523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61701" y="708378"/>
            <a:ext cx="10149840" cy="5641848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sz="3600" dirty="0"/>
              <a:t>Thank you!</a:t>
            </a:r>
          </a:p>
          <a:p>
            <a:pPr>
              <a:lnSpc>
                <a:spcPts val="4000"/>
              </a:lnSpc>
            </a:pPr>
            <a:r>
              <a:rPr lang="en-US" sz="3600" i="1" dirty="0" smtClean="0">
                <a:solidFill>
                  <a:srgbClr val="7030A0"/>
                </a:solidFill>
              </a:rPr>
              <a:t>Speech </a:t>
            </a:r>
            <a:r>
              <a:rPr lang="en-US" sz="3600" i="1" dirty="0">
                <a:solidFill>
                  <a:srgbClr val="7030A0"/>
                </a:solidFill>
              </a:rPr>
              <a:t>referrals welcome!</a:t>
            </a:r>
          </a:p>
          <a:p>
            <a:pPr>
              <a:lnSpc>
                <a:spcPts val="4000"/>
              </a:lnSpc>
            </a:pPr>
            <a:r>
              <a:rPr lang="en-US" sz="2800" dirty="0" smtClean="0"/>
              <a:t>Twitter</a:t>
            </a:r>
            <a:r>
              <a:rPr lang="en-US" sz="2800" dirty="0"/>
              <a:t>: </a:t>
            </a:r>
            <a:r>
              <a:rPr lang="en-US" sz="2800" dirty="0" smtClean="0"/>
              <a:t>@</a:t>
            </a:r>
            <a:r>
              <a:rPr lang="en-US" sz="2800" dirty="0" err="1"/>
              <a:t>RonWirtz</a:t>
            </a:r>
            <a:endParaRPr lang="en-US" sz="2800" dirty="0"/>
          </a:p>
          <a:p>
            <a:pPr>
              <a:lnSpc>
                <a:spcPts val="4000"/>
              </a:lnSpc>
            </a:pPr>
            <a:r>
              <a:rPr lang="en-US" sz="2800" dirty="0"/>
              <a:t>@</a:t>
            </a:r>
            <a:r>
              <a:rPr lang="en-US" sz="2800" dirty="0" err="1"/>
              <a:t>MinneapolisFed</a:t>
            </a:r>
            <a:endParaRPr lang="en-US" sz="2800" dirty="0"/>
          </a:p>
          <a:p>
            <a:pPr>
              <a:lnSpc>
                <a:spcPts val="4000"/>
              </a:lnSpc>
            </a:pPr>
            <a:r>
              <a:rPr lang="en-US" sz="2400" dirty="0" smtClean="0"/>
              <a:t>Connect </a:t>
            </a:r>
            <a:r>
              <a:rPr lang="en-US" sz="2400" dirty="0"/>
              <a:t>via </a:t>
            </a:r>
            <a:r>
              <a:rPr lang="en-US" sz="2400" dirty="0" smtClean="0"/>
              <a:t>LinkedIn</a:t>
            </a:r>
          </a:p>
          <a:p>
            <a:pPr>
              <a:lnSpc>
                <a:spcPts val="4000"/>
              </a:lnSpc>
            </a:pPr>
            <a:r>
              <a:rPr lang="en-US" sz="2400" u="sng" dirty="0" smtClean="0"/>
              <a:t>Ron.wirtz@mpls.frb.org</a:t>
            </a:r>
          </a:p>
          <a:p>
            <a:pPr>
              <a:lnSpc>
                <a:spcPts val="4000"/>
              </a:lnSpc>
            </a:pPr>
            <a:r>
              <a:rPr lang="en-US" sz="3600" dirty="0" smtClean="0">
                <a:solidFill>
                  <a:srgbClr val="7030A0"/>
                </a:solidFill>
              </a:rPr>
              <a:t>Thank you! And good luck!</a:t>
            </a:r>
          </a:p>
        </p:txBody>
      </p:sp>
    </p:spTree>
    <p:extLst>
      <p:ext uri="{BB962C8B-B14F-4D97-AF65-F5344CB8AC3E}">
        <p14:creationId xmlns:p14="http://schemas.microsoft.com/office/powerpoint/2010/main" val="97463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04508" y="1494107"/>
            <a:ext cx="6449291" cy="443959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views expressed here are the presenter's and not necessarily those of the Federal Reserve Bank of Minneapolis or the Federal Reserve System.</a:t>
            </a:r>
          </a:p>
        </p:txBody>
      </p:sp>
    </p:spTree>
    <p:extLst>
      <p:ext uri="{BB962C8B-B14F-4D97-AF65-F5344CB8AC3E}">
        <p14:creationId xmlns:p14="http://schemas.microsoft.com/office/powerpoint/2010/main" val="145102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themes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30302" y="1516282"/>
            <a:ext cx="8229697" cy="47045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chemeClr val="tx1"/>
                </a:solidFill>
              </a:rPr>
              <a:t>Quick take on COVID job shock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chemeClr val="tx1"/>
                </a:solidFill>
              </a:rPr>
              <a:t>May 2020 survey of businesses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Generally speaking: Very poor conditions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Less bad in some sectors/places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chemeClr val="tx1"/>
                </a:solidFill>
              </a:rPr>
              <a:t>Tracking the economy going forward</a:t>
            </a:r>
          </a:p>
        </p:txBody>
      </p:sp>
    </p:spTree>
    <p:extLst>
      <p:ext uri="{BB962C8B-B14F-4D97-AF65-F5344CB8AC3E}">
        <p14:creationId xmlns:p14="http://schemas.microsoft.com/office/powerpoint/2010/main" val="84593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unemployment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071200" y="1339300"/>
            <a:ext cx="3724800" cy="4432300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ONE MONTH, unemployment levels reached or exceeded Great Recession levels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Variation – especially in Minnesota’s case – suggests some anomalies or differences in ‘spot’ measurement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327379" y="1083733"/>
          <a:ext cx="7202310" cy="5373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674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Unemployment insurance claims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8021" y="1003049"/>
            <a:ext cx="11588511" cy="1202300"/>
          </a:xfrm>
        </p:spPr>
        <p:txBody>
          <a:bodyPr/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j-lt"/>
              </a:rPr>
              <a:t>Initial claims not a great measure of unemployment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j-lt"/>
              </a:rPr>
              <a:t>Continuing claims have skyrocketed also, but not at same rate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j-lt"/>
              </a:rPr>
              <a:t>Suggests: many who file are not receiving benefits for variety of reasons</a:t>
            </a:r>
            <a:endParaRPr lang="en-US" b="1" dirty="0">
              <a:latin typeface="+mj-lt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513748"/>
              </p:ext>
            </p:extLst>
          </p:nvPr>
        </p:nvGraphicFramePr>
        <p:xfrm>
          <a:off x="6095999" y="2396066"/>
          <a:ext cx="5186399" cy="3888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37831" y="3743556"/>
            <a:ext cx="90593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Initial claims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6601" y="5038532"/>
            <a:ext cx="2379134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+mj-lt"/>
              </a:rPr>
              <a:t>Continuing claims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8357193"/>
              </p:ext>
            </p:extLst>
          </p:nvPr>
        </p:nvGraphicFramePr>
        <p:xfrm>
          <a:off x="592666" y="2404533"/>
          <a:ext cx="4882084" cy="387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157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 2020 Survey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89236" y="1517949"/>
            <a:ext cx="7460897" cy="47045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chemeClr val="tx1"/>
                </a:solidFill>
                <a:latin typeface="Arial "/>
              </a:rPr>
              <a:t>1,100 respondents across Ninth District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chemeClr val="tx1"/>
                </a:solidFill>
                <a:latin typeface="Arial "/>
              </a:rPr>
              <a:t>Many ways to splice data on who’s impacted, and to what degree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chemeClr val="tx1"/>
                </a:solidFill>
                <a:latin typeface="Arial "/>
              </a:rPr>
              <a:t>Firm demographics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chemeClr val="tx1"/>
                </a:solidFill>
                <a:latin typeface="Arial "/>
              </a:rPr>
              <a:t>State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chemeClr val="tx1"/>
                </a:solidFill>
                <a:latin typeface="Arial "/>
              </a:rPr>
              <a:t>Sector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chemeClr val="tx1"/>
                </a:solidFill>
                <a:latin typeface="Arial "/>
              </a:rPr>
              <a:t>Size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467" y="4279965"/>
            <a:ext cx="4902199" cy="179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3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COVID impact: Revenue by state/region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35000" y="1011764"/>
            <a:ext cx="2209800" cy="5033435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Businesses have been devastated everywhere, but to differing degrees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6516671"/>
              </p:ext>
            </p:extLst>
          </p:nvPr>
        </p:nvGraphicFramePr>
        <p:xfrm>
          <a:off x="3239911" y="1183921"/>
          <a:ext cx="8421511" cy="4550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942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err="1" smtClean="0"/>
              <a:t>Covid</a:t>
            </a:r>
            <a:r>
              <a:rPr lang="en-US" b="1" dirty="0" smtClean="0"/>
              <a:t> impact: by sector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661399" y="1322917"/>
            <a:ext cx="2906713" cy="4432300"/>
          </a:xfrm>
        </p:spPr>
        <p:txBody>
          <a:bodyPr/>
          <a:lstStyle/>
          <a:p>
            <a:r>
              <a:rPr lang="en-US" b="1" dirty="0" smtClean="0">
                <a:latin typeface="Arial "/>
              </a:rPr>
              <a:t>Consumer-intensive businesses (crowds, face-to-face transactions) have been hit the hardest</a:t>
            </a:r>
          </a:p>
          <a:p>
            <a:r>
              <a:rPr lang="en-US" b="1" dirty="0" smtClean="0">
                <a:latin typeface="Arial "/>
              </a:rPr>
              <a:t>But EVERY sector has been negatively impacted</a:t>
            </a:r>
            <a:endParaRPr lang="en-US" b="1" dirty="0">
              <a:latin typeface="Arial 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2599676"/>
              </p:ext>
            </p:extLst>
          </p:nvPr>
        </p:nvGraphicFramePr>
        <p:xfrm>
          <a:off x="414867" y="1212850"/>
          <a:ext cx="7848600" cy="5179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860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06b8631b-ddd6-42b0-901f-b08907d0d8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ba821e4e-8dac-4a43-bed8-71fb1b896f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1a6c86a-2b3a-4e38-bc0e-74b4fd9e1d98"/>
</p:tagLst>
</file>

<file path=ppt/theme/theme1.xml><?xml version="1.0" encoding="utf-8"?>
<a:theme xmlns:a="http://schemas.openxmlformats.org/drawingml/2006/main" name="MPLS-ppt-template-1019">
  <a:themeElements>
    <a:clrScheme name="FRB Brand 2019">
      <a:dk1>
        <a:srgbClr val="003A5D"/>
      </a:dk1>
      <a:lt1>
        <a:sysClr val="window" lastClr="FFFFFF"/>
      </a:lt1>
      <a:dk2>
        <a:srgbClr val="45C2B1"/>
      </a:dk2>
      <a:lt2>
        <a:srgbClr val="EDEEEF"/>
      </a:lt2>
      <a:accent1>
        <a:srgbClr val="45C2B1"/>
      </a:accent1>
      <a:accent2>
        <a:srgbClr val="D0AF21"/>
      </a:accent2>
      <a:accent3>
        <a:srgbClr val="238DC1"/>
      </a:accent3>
      <a:accent4>
        <a:srgbClr val="6BC4E8"/>
      </a:accent4>
      <a:accent5>
        <a:srgbClr val="AAAAAA"/>
      </a:accent5>
      <a:accent6>
        <a:srgbClr val="777777"/>
      </a:accent6>
      <a:hlink>
        <a:srgbClr val="01A68F"/>
      </a:hlink>
      <a:folHlink>
        <a:srgbClr val="EFD266"/>
      </a:folHlink>
    </a:clrScheme>
    <a:fontScheme name="MFed 2019">
      <a:majorFont>
        <a:latin typeface="Arial 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PLS-ppt-template-1019.potx" id="{9D0DA72D-9BC2-49BA-A765-8053486257BF}" vid="{BF6C55A9-D8A6-43DA-8B38-C3EC322DA716}"/>
    </a:ext>
  </a:extLst>
</a:theme>
</file>

<file path=ppt/theme/theme2.xml><?xml version="1.0" encoding="utf-8"?>
<a:theme xmlns:a="http://schemas.openxmlformats.org/drawingml/2006/main" name="Title, transition, and quote slides">
  <a:themeElements>
    <a:clrScheme name="FRB Brand 2019">
      <a:dk1>
        <a:srgbClr val="003A5D"/>
      </a:dk1>
      <a:lt1>
        <a:sysClr val="window" lastClr="FFFFFF"/>
      </a:lt1>
      <a:dk2>
        <a:srgbClr val="45C2B1"/>
      </a:dk2>
      <a:lt2>
        <a:srgbClr val="EDEEEF"/>
      </a:lt2>
      <a:accent1>
        <a:srgbClr val="45C2B1"/>
      </a:accent1>
      <a:accent2>
        <a:srgbClr val="D0AF21"/>
      </a:accent2>
      <a:accent3>
        <a:srgbClr val="238DC1"/>
      </a:accent3>
      <a:accent4>
        <a:srgbClr val="6BC4E8"/>
      </a:accent4>
      <a:accent5>
        <a:srgbClr val="AAAAAA"/>
      </a:accent5>
      <a:accent6>
        <a:srgbClr val="777777"/>
      </a:accent6>
      <a:hlink>
        <a:srgbClr val="01A68F"/>
      </a:hlink>
      <a:folHlink>
        <a:srgbClr val="EFD266"/>
      </a:folHlink>
    </a:clrScheme>
    <a:fontScheme name="MFed 2019">
      <a:majorFont>
        <a:latin typeface="Arial 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LS-ppt-template-1019.potx" id="{9D0DA72D-9BC2-49BA-A765-8053486257BF}" vid="{DFE7E9A1-BCF8-42AC-B49B-5151E75B66CF}"/>
    </a:ext>
  </a:extLst>
</a:theme>
</file>

<file path=ppt/theme/theme3.xml><?xml version="1.0" encoding="utf-8"?>
<a:theme xmlns:a="http://schemas.openxmlformats.org/drawingml/2006/main" name="Charts and Tables">
  <a:themeElements>
    <a:clrScheme name="MPLS Charts">
      <a:dk1>
        <a:srgbClr val="595959"/>
      </a:dk1>
      <a:lt1>
        <a:sysClr val="window" lastClr="FFFFFF"/>
      </a:lt1>
      <a:dk2>
        <a:srgbClr val="45C2B1"/>
      </a:dk2>
      <a:lt2>
        <a:srgbClr val="EDEEEF"/>
      </a:lt2>
      <a:accent1>
        <a:srgbClr val="003A5D"/>
      </a:accent1>
      <a:accent2>
        <a:srgbClr val="D0AF21"/>
      </a:accent2>
      <a:accent3>
        <a:srgbClr val="238DC1"/>
      </a:accent3>
      <a:accent4>
        <a:srgbClr val="777777"/>
      </a:accent4>
      <a:accent5>
        <a:srgbClr val="AAAAAA"/>
      </a:accent5>
      <a:accent6>
        <a:srgbClr val="777777"/>
      </a:accent6>
      <a:hlink>
        <a:srgbClr val="01A68F"/>
      </a:hlink>
      <a:folHlink>
        <a:srgbClr val="EFD266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LS-ppt-template-1019.potx" id="{9D0DA72D-9BC2-49BA-A765-8053486257BF}" vid="{194F449C-0078-4606-976A-495557FDD23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MPLS-ppt-template-1019</Template>
  <TotalTime>45569</TotalTime>
  <Words>800</Words>
  <Application>Microsoft Office PowerPoint</Application>
  <PresentationFormat>Widescreen</PresentationFormat>
  <Paragraphs>111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 </vt:lpstr>
      <vt:lpstr>Calibri</vt:lpstr>
      <vt:lpstr>Times</vt:lpstr>
      <vt:lpstr>MPLS-ppt-template-1019</vt:lpstr>
      <vt:lpstr>Title, transition, and quote slides</vt:lpstr>
      <vt:lpstr>Charts and Tables</vt:lpstr>
      <vt:lpstr>PowerPoint Presentation</vt:lpstr>
      <vt:lpstr>First, a thank you</vt:lpstr>
      <vt:lpstr>DISCLAIMER</vt:lpstr>
      <vt:lpstr>Economic themes</vt:lpstr>
      <vt:lpstr>PowerPoint Presentation</vt:lpstr>
      <vt:lpstr>PowerPoint Presentation</vt:lpstr>
      <vt:lpstr>May 2020 Survey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Login for interactive survey</vt:lpstr>
      <vt:lpstr>PowerPoint Presentation</vt:lpstr>
      <vt:lpstr>PowerPoint Presentation</vt:lpstr>
      <vt:lpstr>PowerPoint Presentation</vt:lpstr>
      <vt:lpstr>take-aways; looking ahead</vt:lpstr>
      <vt:lpstr>PowerPoint Presentation</vt:lpstr>
    </vt:vector>
  </TitlesOfParts>
  <Company>Federal Reserve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Leo, Nina F</dc:creator>
  <cp:lastModifiedBy>Wirtz, Ron</cp:lastModifiedBy>
  <cp:revision>308</cp:revision>
  <dcterms:created xsi:type="dcterms:W3CDTF">2019-11-11T12:43:42Z</dcterms:created>
  <dcterms:modified xsi:type="dcterms:W3CDTF">2020-05-29T20:03:23Z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46eb1008-c229-460b-ac02-4425c8c9bdf1</vt:lpwstr>
  </property>
</Properties>
</file>